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3"/>
    <p:sldId id="269" r:id="rId4"/>
    <p:sldId id="272" r:id="rId5"/>
    <p:sldId id="275" r:id="rId6"/>
    <p:sldId id="277" r:id="rId7"/>
    <p:sldId id="279" r:id="rId8"/>
    <p:sldId id="288" r:id="rId9"/>
    <p:sldId id="280" r:id="rId10"/>
    <p:sldId id="282" r:id="rId11"/>
    <p:sldId id="283" r:id="rId12"/>
    <p:sldId id="285" r:id="rId13"/>
    <p:sldId id="257" r:id="rId14"/>
    <p:sldId id="258" r:id="rId15"/>
    <p:sldId id="290" r:id="rId16"/>
    <p:sldId id="298" r:id="rId17"/>
    <p:sldId id="299" r:id="rId18"/>
    <p:sldId id="291" r:id="rId19"/>
    <p:sldId id="300" r:id="rId20"/>
    <p:sldId id="301" r:id="rId21"/>
  </p:sldIdLst>
  <p:sldSz cx="13004800" cy="97536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00" autoAdjust="0"/>
    <p:restoredTop sz="94600"/>
  </p:normalViewPr>
  <p:slideViewPr>
    <p:cSldViewPr>
      <p:cViewPr varScale="1">
        <p:scale>
          <a:sx n="59" d="100"/>
          <a:sy n="59" d="100"/>
        </p:scale>
        <p:origin x="-1578" y="-78"/>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notesMaster" Target="notesMasters/notesMaster1.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Rot="1" noChangeAspect="1" noTextEdit="1"/>
          </p:cNvSpPr>
          <p:nvPr>
            <p:ph type="sldImg"/>
          </p:nvPr>
        </p:nvSpPr>
        <p:spPr bwMode="auto">
          <a:xfrm>
            <a:off x="1143000" y="685800"/>
            <a:ext cx="4572000" cy="3429000"/>
          </a:xfrm>
          <a:prstGeom prst="rect">
            <a:avLst/>
          </a:prstGeom>
          <a:noFill/>
          <a:ln w="9525">
            <a:noFill/>
            <a:miter lim="800000"/>
          </a:ln>
        </p:spPr>
      </p:sp>
      <p:sp>
        <p:nvSpPr>
          <p:cNvPr id="14339" name="Rectangle 3"/>
          <p:cNvSpPr>
            <a:spLocks noGrp="1"/>
          </p:cNvSpPr>
          <p:nvPr>
            <p:ph type="body" sz="quarter" idx="1"/>
          </p:nvPr>
        </p:nvSpPr>
        <p:spPr bwMode="auto">
          <a:xfrm>
            <a:off x="914400" y="4343400"/>
            <a:ext cx="5029200" cy="4114800"/>
          </a:xfrm>
          <a:prstGeom prst="rect">
            <a:avLst/>
          </a:prstGeom>
          <a:noFill/>
          <a:ln w="9525">
            <a:noFill/>
            <a:miter lim="800000"/>
          </a:ln>
        </p:spPr>
        <p:txBody>
          <a:bodyPr vert="horz" wrap="square" lIns="91440" tIns="45720" rIns="91440" bIns="45720" numCol="1" anchor="t" anchorCtr="0" compatLnSpc="1"/>
          <a:lstStyle/>
          <a:p>
            <a:pPr lvl="0"/>
            <a:endParaRPr lang="zh-CN" altLang="zh-CN" smtClean="0"/>
          </a:p>
        </p:txBody>
      </p:sp>
    </p:spTree>
  </p:cSld>
  <p:clrMap bg1="lt1" tx1="dk1" bg2="lt2" tx2="dk2" accent1="accent1" accent2="accent2" accent3="accent3" accent4="accent4" accent5="accent5" accent6="accent6" hlink="hlink" folHlink="folHlink"/>
  <p:notesStyle>
    <a:lvl1pPr algn="l" defTabSz="457200" rtl="0" eaLnBrk="0" fontAlgn="base" hangingPunct="0">
      <a:lnSpc>
        <a:spcPct val="125000"/>
      </a:lnSpc>
      <a:spcBef>
        <a:spcPct val="30000"/>
      </a:spcBef>
      <a:spcAft>
        <a:spcPct val="0"/>
      </a:spcAft>
      <a:defRPr sz="2400" kern="1200">
        <a:solidFill>
          <a:schemeClr val="tx1"/>
        </a:solidFill>
        <a:latin typeface="Avenir Roman"/>
        <a:ea typeface="Avenir Roman"/>
        <a:cs typeface="Avenir Roman"/>
      </a:defRPr>
    </a:lvl1pPr>
    <a:lvl2pPr marL="742950" indent="-285750" algn="l" defTabSz="457200" rtl="0" eaLnBrk="0" fontAlgn="base" hangingPunct="0">
      <a:lnSpc>
        <a:spcPct val="125000"/>
      </a:lnSpc>
      <a:spcBef>
        <a:spcPct val="30000"/>
      </a:spcBef>
      <a:spcAft>
        <a:spcPct val="0"/>
      </a:spcAft>
      <a:defRPr sz="2400" kern="1200">
        <a:solidFill>
          <a:schemeClr val="tx1"/>
        </a:solidFill>
        <a:latin typeface="Avenir Roman"/>
        <a:ea typeface="Avenir Roman"/>
        <a:cs typeface="Avenir Roman"/>
      </a:defRPr>
    </a:lvl2pPr>
    <a:lvl3pPr marL="1143000" indent="-228600" algn="l" defTabSz="457200" rtl="0" eaLnBrk="0" fontAlgn="base" hangingPunct="0">
      <a:lnSpc>
        <a:spcPct val="125000"/>
      </a:lnSpc>
      <a:spcBef>
        <a:spcPct val="30000"/>
      </a:spcBef>
      <a:spcAft>
        <a:spcPct val="0"/>
      </a:spcAft>
      <a:defRPr sz="2400" kern="1200">
        <a:solidFill>
          <a:schemeClr val="tx1"/>
        </a:solidFill>
        <a:latin typeface="Avenir Roman"/>
        <a:ea typeface="Avenir Roman"/>
        <a:cs typeface="Avenir Roman"/>
      </a:defRPr>
    </a:lvl3pPr>
    <a:lvl4pPr marL="1600200" indent="-228600" algn="l" defTabSz="457200" rtl="0" eaLnBrk="0" fontAlgn="base" hangingPunct="0">
      <a:lnSpc>
        <a:spcPct val="125000"/>
      </a:lnSpc>
      <a:spcBef>
        <a:spcPct val="30000"/>
      </a:spcBef>
      <a:spcAft>
        <a:spcPct val="0"/>
      </a:spcAft>
      <a:defRPr sz="2400" kern="1200">
        <a:solidFill>
          <a:schemeClr val="tx1"/>
        </a:solidFill>
        <a:latin typeface="Avenir Roman"/>
        <a:ea typeface="Avenir Roman"/>
        <a:cs typeface="Avenir Roman"/>
      </a:defRPr>
    </a:lvl4pPr>
    <a:lvl5pPr marL="2057400" indent="-228600" algn="l" defTabSz="457200" rtl="0" eaLnBrk="0" fontAlgn="base" hangingPunct="0">
      <a:lnSpc>
        <a:spcPct val="125000"/>
      </a:lnSpc>
      <a:spcBef>
        <a:spcPct val="30000"/>
      </a:spcBef>
      <a:spcAft>
        <a:spcPct val="0"/>
      </a:spcAft>
      <a:defRPr sz="2400" kern="1200">
        <a:solidFill>
          <a:schemeClr val="tx1"/>
        </a:solidFill>
        <a:latin typeface="Avenir Roman"/>
        <a:ea typeface="Avenir Roman"/>
        <a:cs typeface="Avenir Roman"/>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74725" y="3030538"/>
            <a:ext cx="11055350" cy="2090737"/>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277350" y="444500"/>
            <a:ext cx="2774950" cy="84455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952500" y="444500"/>
            <a:ext cx="8172450" cy="84455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027113" y="6267450"/>
            <a:ext cx="11053762" cy="1936750"/>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952500" y="2603500"/>
            <a:ext cx="5473700" cy="628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578600" y="2603500"/>
            <a:ext cx="5473700" cy="628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50875" y="390525"/>
            <a:ext cx="11703050" cy="16256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50875" y="388938"/>
            <a:ext cx="4278313" cy="1652587"/>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549525" y="6827838"/>
            <a:ext cx="7802563" cy="806450"/>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bwMode="auto">
          <a:xfrm>
            <a:off x="952500" y="444500"/>
            <a:ext cx="11099800" cy="2159000"/>
          </a:xfrm>
          <a:prstGeom prst="rect">
            <a:avLst/>
          </a:prstGeom>
          <a:noFill/>
          <a:ln w="12700">
            <a:noFill/>
            <a:miter lim="400000"/>
          </a:ln>
        </p:spPr>
        <p:txBody>
          <a:bodyPr vert="horz" wrap="square" lIns="0" tIns="0" rIns="0" bIns="0" numCol="1" anchor="ctr" anchorCtr="0" compatLnSpc="1"/>
          <a:lstStyle/>
          <a:p>
            <a:pPr lvl="0"/>
            <a:r>
              <a:rPr lang="zh-CN" altLang="zh-CN" smtClean="0"/>
              <a:t>Title Text</a:t>
            </a:r>
            <a:endParaRPr lang="zh-CN" altLang="zh-CN" smtClean="0"/>
          </a:p>
        </p:txBody>
      </p:sp>
      <p:sp>
        <p:nvSpPr>
          <p:cNvPr id="1027" name="Rectangle 3"/>
          <p:cNvSpPr>
            <a:spLocks noGrp="1"/>
          </p:cNvSpPr>
          <p:nvPr>
            <p:ph type="body" idx="1"/>
          </p:nvPr>
        </p:nvSpPr>
        <p:spPr bwMode="auto">
          <a:xfrm>
            <a:off x="952500" y="2603500"/>
            <a:ext cx="11099800" cy="6286500"/>
          </a:xfrm>
          <a:prstGeom prst="rect">
            <a:avLst/>
          </a:prstGeom>
          <a:noFill/>
          <a:ln w="12700">
            <a:noFill/>
            <a:miter lim="400000"/>
          </a:ln>
        </p:spPr>
        <p:txBody>
          <a:bodyPr vert="horz" wrap="square" lIns="0" tIns="0" rIns="0" bIns="0" numCol="1" anchor="ctr" anchorCtr="0" compatLnSpc="1"/>
          <a:lstStyle/>
          <a:p>
            <a:pPr lvl="0"/>
            <a:r>
              <a:rPr lang="zh-CN" altLang="zh-CN" smtClean="0"/>
              <a:t>Body Level One</a:t>
            </a:r>
            <a:endParaRPr lang="zh-CN" altLang="zh-CN" smtClean="0"/>
          </a:p>
          <a:p>
            <a:pPr lvl="1"/>
            <a:r>
              <a:rPr lang="zh-CN" altLang="zh-CN" smtClean="0"/>
              <a:t>Body Level Two</a:t>
            </a:r>
            <a:endParaRPr lang="zh-CN" altLang="zh-CN" smtClean="0"/>
          </a:p>
          <a:p>
            <a:pPr lvl="2"/>
            <a:r>
              <a:rPr lang="zh-CN" altLang="zh-CN" smtClean="0"/>
              <a:t>Body Level Three</a:t>
            </a:r>
            <a:endParaRPr lang="zh-CN" altLang="zh-CN" smtClean="0"/>
          </a:p>
          <a:p>
            <a:pPr lvl="3"/>
            <a:r>
              <a:rPr lang="zh-CN" altLang="zh-CN" smtClean="0"/>
              <a:t>Body Level Four</a:t>
            </a:r>
            <a:endParaRPr lang="zh-CN" altLang="zh-CN" smtClean="0"/>
          </a:p>
          <a:p>
            <a:pPr lvl="4"/>
            <a:r>
              <a:rPr lang="zh-CN" altLang="zh-CN" smtClean="0"/>
              <a:t>Body Level Five</a:t>
            </a:r>
            <a:endParaRPr lang="zh-CN" altLang="zh-CN"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defTabSz="582295" rtl="0" eaLnBrk="0" fontAlgn="base" hangingPunct="0">
        <a:spcBef>
          <a:spcPct val="0"/>
        </a:spcBef>
        <a:spcAft>
          <a:spcPct val="0"/>
        </a:spcAft>
        <a:defRPr sz="8000" kern="1200">
          <a:solidFill>
            <a:schemeClr val="tx2"/>
          </a:solidFill>
          <a:latin typeface="+mj-lt"/>
          <a:ea typeface="+mj-ea"/>
          <a:cs typeface="+mj-cs"/>
        </a:defRPr>
      </a:lvl1pPr>
      <a:lvl2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2pPr>
      <a:lvl3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3pPr>
      <a:lvl4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4pPr>
      <a:lvl5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5pPr>
      <a:lvl6pPr marL="457200" algn="ctr" defTabSz="582295" rtl="0" eaLnBrk="0" fontAlgn="base" hangingPunct="0">
        <a:spcBef>
          <a:spcPct val="0"/>
        </a:spcBef>
        <a:spcAft>
          <a:spcPct val="0"/>
        </a:spcAft>
        <a:defRPr sz="8000">
          <a:solidFill>
            <a:schemeClr val="tx2"/>
          </a:solidFill>
          <a:latin typeface="Helvetica Light"/>
          <a:ea typeface="Helvetica Light"/>
          <a:cs typeface="Helvetica Light"/>
        </a:defRPr>
      </a:lvl6pPr>
      <a:lvl7pPr marL="914400" algn="ctr" defTabSz="582295" rtl="0" eaLnBrk="0" fontAlgn="base" hangingPunct="0">
        <a:spcBef>
          <a:spcPct val="0"/>
        </a:spcBef>
        <a:spcAft>
          <a:spcPct val="0"/>
        </a:spcAft>
        <a:defRPr sz="8000">
          <a:solidFill>
            <a:schemeClr val="tx2"/>
          </a:solidFill>
          <a:latin typeface="Helvetica Light"/>
          <a:ea typeface="Helvetica Light"/>
          <a:cs typeface="Helvetica Light"/>
        </a:defRPr>
      </a:lvl7pPr>
      <a:lvl8pPr marL="1371600" algn="ctr" defTabSz="582295" rtl="0" eaLnBrk="0" fontAlgn="base" hangingPunct="0">
        <a:spcBef>
          <a:spcPct val="0"/>
        </a:spcBef>
        <a:spcAft>
          <a:spcPct val="0"/>
        </a:spcAft>
        <a:defRPr sz="8000">
          <a:solidFill>
            <a:schemeClr val="tx2"/>
          </a:solidFill>
          <a:latin typeface="Helvetica Light"/>
          <a:ea typeface="Helvetica Light"/>
          <a:cs typeface="Helvetica Light"/>
        </a:defRPr>
      </a:lvl8pPr>
      <a:lvl9pPr marL="1828800" algn="ctr" defTabSz="582295" rtl="0" eaLnBrk="0" fontAlgn="base" hangingPunct="0">
        <a:spcBef>
          <a:spcPct val="0"/>
        </a:spcBef>
        <a:spcAft>
          <a:spcPct val="0"/>
        </a:spcAft>
        <a:defRPr sz="8000">
          <a:solidFill>
            <a:schemeClr val="tx2"/>
          </a:solidFill>
          <a:latin typeface="Helvetica Light"/>
          <a:ea typeface="Helvetica Light"/>
          <a:cs typeface="Helvetica Light"/>
        </a:defRPr>
      </a:lvl9pPr>
    </p:titleStyle>
    <p:bodyStyle>
      <a:lvl1pPr marL="444500" indent="-444500" algn="l" defTabSz="582295" rtl="0" eaLnBrk="0" fontAlgn="base" hangingPunct="0">
        <a:spcBef>
          <a:spcPts val="4200"/>
        </a:spcBef>
        <a:spcAft>
          <a:spcPct val="0"/>
        </a:spcAft>
        <a:buSzPct val="75000"/>
        <a:buChar char="•"/>
        <a:defRPr sz="3600" kern="1200">
          <a:solidFill>
            <a:schemeClr val="tx1"/>
          </a:solidFill>
          <a:latin typeface="+mn-lt"/>
          <a:ea typeface="+mn-ea"/>
          <a:cs typeface="+mn-cs"/>
        </a:defRPr>
      </a:lvl1pPr>
      <a:lvl2pPr marL="889000" indent="-444500" algn="l" defTabSz="582295" rtl="0" eaLnBrk="0" fontAlgn="base" hangingPunct="0">
        <a:spcBef>
          <a:spcPts val="4200"/>
        </a:spcBef>
        <a:spcAft>
          <a:spcPct val="0"/>
        </a:spcAft>
        <a:buSzPct val="75000"/>
        <a:buChar char="•"/>
        <a:defRPr sz="3600" kern="1200">
          <a:solidFill>
            <a:schemeClr val="tx1"/>
          </a:solidFill>
          <a:latin typeface="+mn-lt"/>
          <a:ea typeface="+mn-ea"/>
          <a:cs typeface="+mn-cs"/>
        </a:defRPr>
      </a:lvl2pPr>
      <a:lvl3pPr marL="1333500" indent="-444500" algn="l" defTabSz="582295" rtl="0" eaLnBrk="0" fontAlgn="base" hangingPunct="0">
        <a:spcBef>
          <a:spcPts val="4200"/>
        </a:spcBef>
        <a:spcAft>
          <a:spcPct val="0"/>
        </a:spcAft>
        <a:buSzPct val="75000"/>
        <a:buChar char="•"/>
        <a:defRPr sz="3600" kern="1200">
          <a:solidFill>
            <a:schemeClr val="tx1"/>
          </a:solidFill>
          <a:latin typeface="+mn-lt"/>
          <a:ea typeface="+mn-ea"/>
          <a:cs typeface="+mn-cs"/>
        </a:defRPr>
      </a:lvl3pPr>
      <a:lvl4pPr marL="1778000" indent="-444500" algn="l" defTabSz="582295" rtl="0" eaLnBrk="0" fontAlgn="base" hangingPunct="0">
        <a:spcBef>
          <a:spcPts val="4200"/>
        </a:spcBef>
        <a:spcAft>
          <a:spcPct val="0"/>
        </a:spcAft>
        <a:buSzPct val="75000"/>
        <a:buChar char="•"/>
        <a:defRPr sz="3600" kern="1200">
          <a:solidFill>
            <a:schemeClr val="tx1"/>
          </a:solidFill>
          <a:latin typeface="+mn-lt"/>
          <a:ea typeface="+mn-ea"/>
          <a:cs typeface="+mn-cs"/>
        </a:defRPr>
      </a:lvl4pPr>
      <a:lvl5pPr marL="2222500" indent="-444500" algn="l" defTabSz="582295" rtl="0" eaLnBrk="0" fontAlgn="base" hangingPunct="0">
        <a:spcBef>
          <a:spcPts val="4200"/>
        </a:spcBef>
        <a:spcAft>
          <a:spcPct val="0"/>
        </a:spcAft>
        <a:buSzPct val="75000"/>
        <a:buChar char="•"/>
        <a:defRPr sz="3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www.chiark.greenend.org.uk/~sgtatham/putty/download.html" TargetMode="Externa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2.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demon@147.8.185.60" TargetMode="Externa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type="title" idx="4294967295"/>
          </p:nvPr>
        </p:nvSpPr>
        <p:spPr>
          <a:xfrm>
            <a:off x="1270000" y="1638300"/>
            <a:ext cx="10464800" cy="3302000"/>
          </a:xfrm>
        </p:spPr>
        <p:txBody>
          <a:bodyPr anchor="b"/>
          <a:lstStyle/>
          <a:p>
            <a:pPr eaLnBrk="1" hangingPunct="1"/>
            <a:r>
              <a:rPr lang="en-US" altLang="zh-CN">
                <a:solidFill>
                  <a:srgbClr val="000000"/>
                </a:solidFill>
              </a:rPr>
              <a:t>Introduction to Linux  for Bioinformatics</a:t>
            </a:r>
            <a:endParaRPr lang="zh-CN" altLang="zh-CN">
              <a:solidFill>
                <a:srgbClr val="000000"/>
              </a:solidFill>
            </a:endParaRPr>
          </a:p>
        </p:txBody>
      </p:sp>
      <p:sp>
        <p:nvSpPr>
          <p:cNvPr id="2051" name="Rectangle 3"/>
          <p:cNvSpPr>
            <a:spLocks noGrp="1"/>
          </p:cNvSpPr>
          <p:nvPr>
            <p:ph type="body" idx="4294967295"/>
          </p:nvPr>
        </p:nvSpPr>
        <p:spPr>
          <a:xfrm>
            <a:off x="1270000" y="6180138"/>
            <a:ext cx="10464800" cy="1130300"/>
          </a:xfrm>
        </p:spPr>
        <p:txBody>
          <a:bodyPr anchor="t"/>
          <a:lstStyle/>
          <a:p>
            <a:pPr marL="0" indent="0" algn="ctr" eaLnBrk="1" hangingPunct="1">
              <a:spcBef>
                <a:spcPct val="0"/>
              </a:spcBef>
              <a:buSzTx/>
              <a:buFontTx/>
              <a:buNone/>
            </a:pPr>
            <a:r>
              <a:rPr lang="zh-CN" altLang="zh-CN" sz="3200">
                <a:solidFill>
                  <a:srgbClr val="000000"/>
                </a:solidFill>
              </a:rPr>
              <a:t>201</a:t>
            </a:r>
            <a:r>
              <a:rPr lang="en-US" altLang="zh-CN" sz="3200">
                <a:solidFill>
                  <a:srgbClr val="000000"/>
                </a:solidFill>
              </a:rPr>
              <a:t>7</a:t>
            </a:r>
            <a:r>
              <a:rPr lang="zh-CN" altLang="zh-CN" sz="3200">
                <a:solidFill>
                  <a:srgbClr val="000000"/>
                </a:solidFill>
              </a:rPr>
              <a:t>-02-</a:t>
            </a:r>
            <a:r>
              <a:rPr lang="en-US" altLang="zh-CN" sz="3200">
                <a:solidFill>
                  <a:srgbClr val="000000"/>
                </a:solidFill>
              </a:rPr>
              <a:t>06</a:t>
            </a:r>
            <a:endParaRPr lang="en-US" altLang="zh-CN" sz="3200">
              <a:solidFill>
                <a:srgbClr val="000000"/>
              </a:solidFill>
            </a:endParaRPr>
          </a:p>
          <a:p>
            <a:pPr marL="0" indent="0" algn="ctr" eaLnBrk="1" hangingPunct="1">
              <a:spcBef>
                <a:spcPct val="0"/>
              </a:spcBef>
              <a:buSzTx/>
              <a:buFontTx/>
              <a:buNone/>
            </a:pPr>
            <a:r>
              <a:rPr lang="en-US" altLang="zh-CN" sz="3200">
                <a:solidFill>
                  <a:srgbClr val="000000"/>
                </a:solidFill>
              </a:rPr>
              <a:t>Tong Yin</a:t>
            </a:r>
            <a:endParaRPr lang="en-US" altLang="zh-CN" sz="3200">
              <a:solidFill>
                <a:srgbClr val="000000"/>
              </a:solidFill>
            </a:endParaRPr>
          </a:p>
        </p:txBody>
      </p:sp>
      <p:sp>
        <p:nvSpPr>
          <p:cNvPr id="2052" name="Rectangle 4"/>
          <p:cNvSpPr>
            <a:spLocks noChangeArrowheads="1"/>
          </p:cNvSpPr>
          <p:nvPr/>
        </p:nvSpPr>
        <p:spPr bwMode="auto">
          <a:xfrm>
            <a:off x="1270000" y="1668463"/>
            <a:ext cx="10464800" cy="1130300"/>
          </a:xfrm>
          <a:prstGeom prst="rect">
            <a:avLst/>
          </a:prstGeom>
          <a:noFill/>
          <a:ln w="12700">
            <a:noFill/>
            <a:miter lim="400000"/>
          </a:ln>
        </p:spPr>
        <p:txBody>
          <a:bodyPr lIns="0" tIns="0" rIns="0" bIns="0"/>
          <a:lstStyle/>
          <a:p>
            <a:pPr algn="ctr" defTabSz="582295" fontAlgn="base">
              <a:spcBef>
                <a:spcPct val="0"/>
              </a:spcBef>
              <a:spcAft>
                <a:spcPct val="0"/>
              </a:spcAft>
            </a:pPr>
            <a:r>
              <a:rPr lang="zh-CN" altLang="zh-CN" sz="3200">
                <a:solidFill>
                  <a:srgbClr val="000000"/>
                </a:solidFill>
                <a:latin typeface="Helvetica Light"/>
                <a:ea typeface="Helvetica Light"/>
                <a:cs typeface="Helvetica Light"/>
              </a:rPr>
              <a:t>Practical Class</a:t>
            </a:r>
            <a:endParaRPr lang="zh-CN" altLang="zh-CN" sz="3200">
              <a:solidFill>
                <a:srgbClr val="000000"/>
              </a:solidFill>
              <a:latin typeface="Helvetica Light"/>
              <a:ea typeface="Helvetica Light"/>
              <a:cs typeface="Helvetica Light"/>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a:stretch>
            <a:fillRect/>
          </a:stretch>
        </p:blipFill>
        <p:spPr>
          <a:xfrm>
            <a:off x="1873250" y="2021205"/>
            <a:ext cx="9051290" cy="6988810"/>
          </a:xfrm>
          <a:prstGeom prst="rect">
            <a:avLst/>
          </a:prstGeom>
        </p:spPr>
      </p:pic>
      <p:sp>
        <p:nvSpPr>
          <p:cNvPr id="3074" name="Rectangle 2"/>
          <p:cNvSpPr>
            <a:spLocks noGrp="1"/>
          </p:cNvSpPr>
          <p:nvPr/>
        </p:nvSpPr>
        <p:spPr>
          <a:xfrm>
            <a:off x="952500" y="444500"/>
            <a:ext cx="11099800" cy="2159000"/>
          </a:xfrm>
          <a:prstGeom prst="rect">
            <a:avLst/>
          </a:prstGeom>
          <a:noFill/>
          <a:ln w="12700">
            <a:noFill/>
            <a:miter lim="400000"/>
          </a:ln>
        </p:spPr>
        <p:txBody>
          <a:bodyPr vert="horz" wrap="square" lIns="0" tIns="0" rIns="0" bIns="0" numCol="1" anchor="ctr" anchorCtr="0" compatLnSpc="1"/>
          <a:lstStyle>
            <a:lvl1pPr algn="ctr" defTabSz="582295" rtl="0" eaLnBrk="0" fontAlgn="base" hangingPunct="0">
              <a:spcBef>
                <a:spcPct val="0"/>
              </a:spcBef>
              <a:spcAft>
                <a:spcPct val="0"/>
              </a:spcAft>
              <a:defRPr sz="8000" kern="1200">
                <a:solidFill>
                  <a:schemeClr val="tx2"/>
                </a:solidFill>
                <a:latin typeface="+mj-lt"/>
                <a:ea typeface="+mj-ea"/>
                <a:cs typeface="+mj-cs"/>
              </a:defRPr>
            </a:lvl1pPr>
            <a:lvl2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2pPr>
            <a:lvl3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3pPr>
            <a:lvl4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4pPr>
            <a:lvl5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5pPr>
            <a:lvl6pPr marL="457200" algn="ctr" defTabSz="582295" rtl="0" eaLnBrk="0" fontAlgn="base" hangingPunct="0">
              <a:spcBef>
                <a:spcPct val="0"/>
              </a:spcBef>
              <a:spcAft>
                <a:spcPct val="0"/>
              </a:spcAft>
              <a:defRPr sz="8000">
                <a:solidFill>
                  <a:schemeClr val="tx2"/>
                </a:solidFill>
                <a:latin typeface="Helvetica Light"/>
                <a:ea typeface="Helvetica Light"/>
                <a:cs typeface="Helvetica Light"/>
              </a:defRPr>
            </a:lvl6pPr>
            <a:lvl7pPr marL="914400" algn="ctr" defTabSz="582295" rtl="0" eaLnBrk="0" fontAlgn="base" hangingPunct="0">
              <a:spcBef>
                <a:spcPct val="0"/>
              </a:spcBef>
              <a:spcAft>
                <a:spcPct val="0"/>
              </a:spcAft>
              <a:defRPr sz="8000">
                <a:solidFill>
                  <a:schemeClr val="tx2"/>
                </a:solidFill>
                <a:latin typeface="Helvetica Light"/>
                <a:ea typeface="Helvetica Light"/>
                <a:cs typeface="Helvetica Light"/>
              </a:defRPr>
            </a:lvl7pPr>
            <a:lvl8pPr marL="1371600" algn="ctr" defTabSz="582295" rtl="0" eaLnBrk="0" fontAlgn="base" hangingPunct="0">
              <a:spcBef>
                <a:spcPct val="0"/>
              </a:spcBef>
              <a:spcAft>
                <a:spcPct val="0"/>
              </a:spcAft>
              <a:defRPr sz="8000">
                <a:solidFill>
                  <a:schemeClr val="tx2"/>
                </a:solidFill>
                <a:latin typeface="Helvetica Light"/>
                <a:ea typeface="Helvetica Light"/>
                <a:cs typeface="Helvetica Light"/>
              </a:defRPr>
            </a:lvl8pPr>
            <a:lvl9pPr marL="1828800" algn="ctr" defTabSz="582295" rtl="0" eaLnBrk="0" fontAlgn="base" hangingPunct="0">
              <a:spcBef>
                <a:spcPct val="0"/>
              </a:spcBef>
              <a:spcAft>
                <a:spcPct val="0"/>
              </a:spcAft>
              <a:defRPr sz="8000">
                <a:solidFill>
                  <a:schemeClr val="tx2"/>
                </a:solidFill>
                <a:latin typeface="Helvetica Light"/>
                <a:ea typeface="Helvetica Light"/>
                <a:cs typeface="Helvetica Light"/>
              </a:defRPr>
            </a:lvl9pPr>
          </a:lstStyle>
          <a:p>
            <a:pPr eaLnBrk="1" hangingPunct="1"/>
            <a:r>
              <a:rPr lang="en-US" altLang="zh-CN" sz="4000">
                <a:solidFill>
                  <a:srgbClr val="000000"/>
                </a:solidFill>
              </a:rPr>
              <a:t>Paths and the working directory</a:t>
            </a:r>
            <a:br>
              <a:rPr lang="zh-CN" altLang="zh-CN">
                <a:solidFill>
                  <a:srgbClr val="000000"/>
                </a:solidFill>
              </a:rPr>
            </a:br>
            <a:endParaRPr lang="zh-CN" altLang="zh-CN">
              <a:solidFill>
                <a:srgbClr val="000000"/>
              </a:solidFill>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2"/>
          <p:cNvSpPr>
            <a:spLocks noGrp="1"/>
          </p:cNvSpPr>
          <p:nvPr/>
        </p:nvSpPr>
        <p:spPr>
          <a:xfrm>
            <a:off x="952500" y="444500"/>
            <a:ext cx="11099800" cy="2159000"/>
          </a:xfrm>
          <a:prstGeom prst="rect">
            <a:avLst/>
          </a:prstGeom>
          <a:noFill/>
          <a:ln w="12700">
            <a:noFill/>
            <a:miter lim="400000"/>
          </a:ln>
        </p:spPr>
        <p:txBody>
          <a:bodyPr vert="horz" wrap="square" lIns="0" tIns="0" rIns="0" bIns="0" numCol="1" anchor="ctr" anchorCtr="0" compatLnSpc="1"/>
          <a:lstStyle>
            <a:lvl1pPr algn="ctr" defTabSz="582295" rtl="0" eaLnBrk="0" fontAlgn="base" hangingPunct="0">
              <a:spcBef>
                <a:spcPct val="0"/>
              </a:spcBef>
              <a:spcAft>
                <a:spcPct val="0"/>
              </a:spcAft>
              <a:defRPr sz="8000" kern="1200">
                <a:solidFill>
                  <a:schemeClr val="tx2"/>
                </a:solidFill>
                <a:latin typeface="+mj-lt"/>
                <a:ea typeface="+mj-ea"/>
                <a:cs typeface="+mj-cs"/>
              </a:defRPr>
            </a:lvl1pPr>
            <a:lvl2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2pPr>
            <a:lvl3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3pPr>
            <a:lvl4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4pPr>
            <a:lvl5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5pPr>
            <a:lvl6pPr marL="457200" algn="ctr" defTabSz="582295" rtl="0" eaLnBrk="0" fontAlgn="base" hangingPunct="0">
              <a:spcBef>
                <a:spcPct val="0"/>
              </a:spcBef>
              <a:spcAft>
                <a:spcPct val="0"/>
              </a:spcAft>
              <a:defRPr sz="8000">
                <a:solidFill>
                  <a:schemeClr val="tx2"/>
                </a:solidFill>
                <a:latin typeface="Helvetica Light"/>
                <a:ea typeface="Helvetica Light"/>
                <a:cs typeface="Helvetica Light"/>
              </a:defRPr>
            </a:lvl6pPr>
            <a:lvl7pPr marL="914400" algn="ctr" defTabSz="582295" rtl="0" eaLnBrk="0" fontAlgn="base" hangingPunct="0">
              <a:spcBef>
                <a:spcPct val="0"/>
              </a:spcBef>
              <a:spcAft>
                <a:spcPct val="0"/>
              </a:spcAft>
              <a:defRPr sz="8000">
                <a:solidFill>
                  <a:schemeClr val="tx2"/>
                </a:solidFill>
                <a:latin typeface="Helvetica Light"/>
                <a:ea typeface="Helvetica Light"/>
                <a:cs typeface="Helvetica Light"/>
              </a:defRPr>
            </a:lvl7pPr>
            <a:lvl8pPr marL="1371600" algn="ctr" defTabSz="582295" rtl="0" eaLnBrk="0" fontAlgn="base" hangingPunct="0">
              <a:spcBef>
                <a:spcPct val="0"/>
              </a:spcBef>
              <a:spcAft>
                <a:spcPct val="0"/>
              </a:spcAft>
              <a:defRPr sz="8000">
                <a:solidFill>
                  <a:schemeClr val="tx2"/>
                </a:solidFill>
                <a:latin typeface="Helvetica Light"/>
                <a:ea typeface="Helvetica Light"/>
                <a:cs typeface="Helvetica Light"/>
              </a:defRPr>
            </a:lvl8pPr>
            <a:lvl9pPr marL="1828800" algn="ctr" defTabSz="582295" rtl="0" eaLnBrk="0" fontAlgn="base" hangingPunct="0">
              <a:spcBef>
                <a:spcPct val="0"/>
              </a:spcBef>
              <a:spcAft>
                <a:spcPct val="0"/>
              </a:spcAft>
              <a:defRPr sz="8000">
                <a:solidFill>
                  <a:schemeClr val="tx2"/>
                </a:solidFill>
                <a:latin typeface="Helvetica Light"/>
                <a:ea typeface="Helvetica Light"/>
                <a:cs typeface="Helvetica Light"/>
              </a:defRPr>
            </a:lvl9pPr>
          </a:lstStyle>
          <a:p>
            <a:pPr eaLnBrk="1" hangingPunct="1"/>
            <a:r>
              <a:rPr lang="en-US" altLang="zh-CN" sz="4000">
                <a:solidFill>
                  <a:srgbClr val="000000"/>
                </a:solidFill>
              </a:rPr>
              <a:t>Paths and the working directory</a:t>
            </a:r>
            <a:br>
              <a:rPr lang="zh-CN" altLang="zh-CN">
                <a:solidFill>
                  <a:srgbClr val="000000"/>
                </a:solidFill>
              </a:rPr>
            </a:br>
            <a:endParaRPr lang="zh-CN" altLang="zh-CN">
              <a:solidFill>
                <a:srgbClr val="000000"/>
              </a:solidFill>
            </a:endParaRPr>
          </a:p>
        </p:txBody>
      </p:sp>
      <p:pic>
        <p:nvPicPr>
          <p:cNvPr id="3" name="图片 2" descr="B}10CGT~{2E({JE]DHF@8CR"/>
          <p:cNvPicPr>
            <a:picLocks noChangeAspect="1"/>
          </p:cNvPicPr>
          <p:nvPr/>
        </p:nvPicPr>
        <p:blipFill>
          <a:blip r:embed="rId1"/>
          <a:stretch>
            <a:fillRect/>
          </a:stretch>
        </p:blipFill>
        <p:spPr>
          <a:xfrm>
            <a:off x="2254885" y="2004695"/>
            <a:ext cx="8494395" cy="6855460"/>
          </a:xfrm>
          <a:prstGeom prst="rect">
            <a:avLst/>
          </a:prstGeom>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idx="4294967295"/>
          </p:nvPr>
        </p:nvSpPr>
        <p:spPr>
          <a:xfrm>
            <a:off x="952500" y="444500"/>
            <a:ext cx="11099800" cy="2159000"/>
          </a:xfrm>
        </p:spPr>
        <p:txBody>
          <a:bodyPr/>
          <a:lstStyle/>
          <a:p>
            <a:pPr eaLnBrk="1" hangingPunct="1"/>
            <a:r>
              <a:rPr lang="en-US" altLang="zh-CN" sz="4000">
                <a:solidFill>
                  <a:srgbClr val="000000"/>
                </a:solidFill>
              </a:rPr>
              <a:t>Connet to our </a:t>
            </a:r>
            <a:r>
              <a:rPr lang="zh-CN" altLang="zh-CN" sz="4000">
                <a:solidFill>
                  <a:srgbClr val="000000"/>
                </a:solidFill>
              </a:rPr>
              <a:t>linux </a:t>
            </a:r>
            <a:r>
              <a:rPr lang="en-US" altLang="zh-CN" sz="4000">
                <a:solidFill>
                  <a:srgbClr val="000000"/>
                </a:solidFill>
              </a:rPr>
              <a:t>server</a:t>
            </a:r>
            <a:endParaRPr lang="en-US" altLang="zh-CN" sz="4000">
              <a:solidFill>
                <a:srgbClr val="000000"/>
              </a:solidFill>
            </a:endParaRPr>
          </a:p>
        </p:txBody>
      </p:sp>
      <p:sp>
        <p:nvSpPr>
          <p:cNvPr id="3075" name="Rectangle 3"/>
          <p:cNvSpPr>
            <a:spLocks noGrp="1"/>
          </p:cNvSpPr>
          <p:nvPr>
            <p:ph type="body" idx="4294967295"/>
          </p:nvPr>
        </p:nvSpPr>
        <p:spPr>
          <a:xfrm>
            <a:off x="952500" y="2430145"/>
            <a:ext cx="11099800" cy="6459855"/>
          </a:xfrm>
        </p:spPr>
        <p:txBody>
          <a:bodyPr anchor="t"/>
          <a:lstStyle/>
          <a:p>
            <a:pPr marL="0" indent="0" eaLnBrk="1" hangingPunct="1">
              <a:buNone/>
            </a:pPr>
            <a:r>
              <a:rPr lang="en-US" altLang="zh-CN" dirty="0">
                <a:solidFill>
                  <a:srgbClr val="000000"/>
                </a:solidFill>
              </a:rPr>
              <a:t>We have already created you your linux account in our linux server. In this semester, you can login on our server and finish all your tasks in this course </a:t>
            </a:r>
            <a:endParaRPr lang="zh-CN" altLang="zh-CN" dirty="0">
              <a:solidFill>
                <a:srgbClr val="000000"/>
              </a:solidFill>
            </a:endParaRPr>
          </a:p>
          <a:p>
            <a:pPr eaLnBrk="1" hangingPunct="1"/>
            <a:r>
              <a:rPr lang="zh-CN" altLang="zh-CN" dirty="0">
                <a:solidFill>
                  <a:srgbClr val="000000"/>
                </a:solidFill>
              </a:rPr>
              <a:t>email: </a:t>
            </a:r>
            <a:endParaRPr lang="zh-CN" altLang="zh-CN" dirty="0">
              <a:solidFill>
                <a:srgbClr val="000000"/>
              </a:solidFill>
            </a:endParaRPr>
          </a:p>
          <a:p>
            <a:pPr eaLnBrk="1" hangingPunct="1"/>
            <a:r>
              <a:rPr lang="zh-CN" altLang="zh-CN" dirty="0">
                <a:solidFill>
                  <a:srgbClr val="000000"/>
                </a:solidFill>
              </a:rPr>
              <a:t>account </a:t>
            </a:r>
            <a:r>
              <a:rPr lang="en-US" altLang="zh-CN" dirty="0">
                <a:solidFill>
                  <a:srgbClr val="000000"/>
                </a:solidFill>
              </a:rPr>
              <a:t>name</a:t>
            </a:r>
            <a:r>
              <a:rPr lang="zh-CN" altLang="zh-CN" dirty="0">
                <a:solidFill>
                  <a:srgbClr val="000000"/>
                </a:solidFill>
              </a:rPr>
              <a:t>: </a:t>
            </a:r>
            <a:endParaRPr lang="zh-CN" altLang="zh-CN" dirty="0">
              <a:solidFill>
                <a:srgbClr val="000000"/>
              </a:solidFill>
            </a:endParaRPr>
          </a:p>
          <a:p>
            <a:pPr eaLnBrk="1" hangingPunct="1"/>
            <a:r>
              <a:rPr lang="zh-CN" altLang="zh-CN" dirty="0">
                <a:solidFill>
                  <a:srgbClr val="000000"/>
                </a:solidFill>
              </a:rPr>
              <a:t>password: </a:t>
            </a:r>
            <a:endParaRPr lang="zh-CN" altLang="zh-CN" dirty="0">
              <a:solidFill>
                <a:srgbClr val="000000"/>
              </a:solidFill>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idx="4294967295"/>
          </p:nvPr>
        </p:nvSpPr>
        <p:spPr>
          <a:xfrm>
            <a:off x="952500" y="-318135"/>
            <a:ext cx="11099800" cy="2159000"/>
          </a:xfrm>
        </p:spPr>
        <p:txBody>
          <a:bodyPr/>
          <a:lstStyle/>
          <a:p>
            <a:pPr eaLnBrk="1" hangingPunct="1"/>
            <a:r>
              <a:rPr lang="en-US" altLang="zh-CN" sz="4000">
                <a:solidFill>
                  <a:srgbClr val="000000"/>
                </a:solidFill>
              </a:rPr>
              <a:t>Client</a:t>
            </a:r>
            <a:endParaRPr lang="en-US" altLang="zh-CN" sz="4000">
              <a:solidFill>
                <a:srgbClr val="000000"/>
              </a:solidFill>
            </a:endParaRPr>
          </a:p>
        </p:txBody>
      </p:sp>
      <p:sp>
        <p:nvSpPr>
          <p:cNvPr id="4099" name="Rectangle 3"/>
          <p:cNvSpPr>
            <a:spLocks noGrp="1"/>
          </p:cNvSpPr>
          <p:nvPr>
            <p:ph type="body" idx="4294967295"/>
          </p:nvPr>
        </p:nvSpPr>
        <p:spPr>
          <a:xfrm>
            <a:off x="952500" y="1263015"/>
            <a:ext cx="11367135" cy="7626985"/>
          </a:xfrm>
        </p:spPr>
        <p:txBody>
          <a:bodyPr anchor="t"/>
          <a:lstStyle/>
          <a:p>
            <a:pPr eaLnBrk="1" hangingPunct="1"/>
            <a:r>
              <a:rPr lang="en-US" altLang="zh-CN" sz="2400">
                <a:solidFill>
                  <a:srgbClr val="000000"/>
                </a:solidFill>
              </a:rPr>
              <a:t>You need to use client software to login our server. </a:t>
            </a:r>
            <a:endParaRPr lang="en-US" altLang="zh-CN" sz="2400">
              <a:solidFill>
                <a:srgbClr val="000000"/>
              </a:solidFill>
            </a:endParaRPr>
          </a:p>
          <a:p>
            <a:pPr eaLnBrk="1" hangingPunct="1"/>
            <a:r>
              <a:rPr lang="zh-CN" altLang="zh-CN" sz="2400">
                <a:solidFill>
                  <a:srgbClr val="000000"/>
                </a:solidFill>
              </a:rPr>
              <a:t>Download </a:t>
            </a:r>
            <a:r>
              <a:rPr lang="en-US" altLang="zh-CN" sz="2400">
                <a:solidFill>
                  <a:srgbClr val="000000"/>
                </a:solidFill>
              </a:rPr>
              <a:t>putty</a:t>
            </a:r>
            <a:r>
              <a:rPr lang="zh-CN" altLang="zh-CN" sz="2400">
                <a:solidFill>
                  <a:srgbClr val="000000"/>
                </a:solidFill>
              </a:rPr>
              <a:t>: </a:t>
            </a:r>
            <a:r>
              <a:rPr lang="zh-CN" altLang="zh-CN" sz="2400" u="sng">
                <a:solidFill>
                  <a:srgbClr val="000000"/>
                </a:solidFill>
                <a:hlinkClick r:id="rId1"/>
              </a:rPr>
              <a:t>https://intranet.cs.hku.hk/csintranet/contents/technical/howto/ssh.jsp</a:t>
            </a:r>
            <a:endParaRPr lang="zh-CN" altLang="zh-CN" sz="2400" u="sng">
              <a:solidFill>
                <a:srgbClr val="000000"/>
              </a:solidFill>
            </a:endParaRPr>
          </a:p>
        </p:txBody>
      </p:sp>
      <p:sp>
        <p:nvSpPr>
          <p:cNvPr id="5" name="Rectangle 5"/>
          <p:cNvSpPr/>
          <p:nvPr/>
        </p:nvSpPr>
        <p:spPr>
          <a:xfrm>
            <a:off x="2815273" y="4640580"/>
            <a:ext cx="3143250" cy="471488"/>
          </a:xfrm>
          <a:prstGeom prst="rect">
            <a:avLst/>
          </a:prstGeom>
          <a:noFill/>
          <a:ln w="12700" cap="flat">
            <a:solidFill>
              <a:srgbClr val="FF0000"/>
            </a:solid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lIns="50800" tIns="50800" rIns="50800" bIns="50800" anchor="ctr">
            <a:spAutoFit/>
          </a:bodyPr>
          <a:lstStyle/>
          <a:p>
            <a:pPr algn="ctr" defTabSz="582295" fontAlgn="base" latinLnBrk="1" hangingPunct="0">
              <a:spcBef>
                <a:spcPct val="0"/>
              </a:spcBef>
              <a:spcAft>
                <a:spcPct val="0"/>
              </a:spcAft>
            </a:pPr>
            <a:endParaRPr lang="en-US" altLang="zh-CN" sz="2400">
              <a:solidFill>
                <a:srgbClr val="FFFFFF"/>
              </a:solidFill>
              <a:latin typeface="Helvetica Light"/>
              <a:ea typeface="Helvetica Light"/>
              <a:cs typeface="Helvetica Light"/>
            </a:endParaRPr>
          </a:p>
        </p:txBody>
      </p:sp>
      <p:sp>
        <p:nvSpPr>
          <p:cNvPr id="6" name="Rectangle 6"/>
          <p:cNvSpPr/>
          <p:nvPr/>
        </p:nvSpPr>
        <p:spPr>
          <a:xfrm>
            <a:off x="3908425" y="7817803"/>
            <a:ext cx="1204913" cy="471487"/>
          </a:xfrm>
          <a:prstGeom prst="rect">
            <a:avLst/>
          </a:prstGeom>
          <a:noFill/>
          <a:ln w="12700" cap="flat">
            <a:solidFill>
              <a:srgbClr val="FF0000"/>
            </a:solid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lIns="50800" tIns="50800" rIns="50800" bIns="50800" anchor="ctr">
            <a:spAutoFit/>
          </a:bodyPr>
          <a:lstStyle/>
          <a:p>
            <a:pPr algn="ctr" defTabSz="582295" fontAlgn="base" latinLnBrk="1" hangingPunct="0">
              <a:spcBef>
                <a:spcPct val="0"/>
              </a:spcBef>
              <a:spcAft>
                <a:spcPct val="0"/>
              </a:spcAft>
            </a:pPr>
            <a:endParaRPr lang="en-US" altLang="zh-CN" sz="2400">
              <a:solidFill>
                <a:srgbClr val="FFFFFF"/>
              </a:solidFill>
              <a:latin typeface="Helvetica Light"/>
              <a:ea typeface="Helvetica Light"/>
              <a:cs typeface="Helvetica Light"/>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idx="4294967295"/>
          </p:nvPr>
        </p:nvSpPr>
        <p:spPr/>
        <p:txBody>
          <a:bodyPr/>
          <a:lstStyle/>
          <a:p>
            <a:pPr eaLnBrk="1" hangingPunct="1"/>
            <a:r>
              <a:rPr lang="en-US" altLang="zh-CN" sz="4000">
                <a:solidFill>
                  <a:srgbClr val="000000"/>
                </a:solidFill>
              </a:rPr>
              <a:t>SSH Secure Shell Client </a:t>
            </a:r>
            <a:endParaRPr lang="zh-CN" altLang="zh-CN" sz="4000">
              <a:solidFill>
                <a:srgbClr val="000000"/>
              </a:solidFill>
            </a:endParaRPr>
          </a:p>
        </p:txBody>
      </p:sp>
      <p:sp>
        <p:nvSpPr>
          <p:cNvPr id="4099" name="Rectangle 3"/>
          <p:cNvSpPr>
            <a:spLocks noGrp="1"/>
          </p:cNvSpPr>
          <p:nvPr>
            <p:ph type="body" idx="4294967295"/>
          </p:nvPr>
        </p:nvSpPr>
        <p:spPr/>
        <p:txBody>
          <a:bodyPr anchor="t"/>
          <a:lstStyle/>
          <a:p>
            <a:pPr eaLnBrk="1" hangingPunct="1"/>
            <a:r>
              <a:rPr lang="zh-CN" altLang="zh-CN">
                <a:solidFill>
                  <a:srgbClr val="000000"/>
                </a:solidFill>
              </a:rPr>
              <a:t>Download </a:t>
            </a:r>
            <a:r>
              <a:rPr lang="en-US" altLang="zh-CN">
                <a:solidFill>
                  <a:srgbClr val="000000"/>
                </a:solidFill>
              </a:rPr>
              <a:t>ssh shell</a:t>
            </a:r>
            <a:r>
              <a:rPr lang="zh-CN" altLang="zh-CN">
                <a:solidFill>
                  <a:srgbClr val="000000"/>
                </a:solidFill>
              </a:rPr>
              <a:t>: </a:t>
            </a:r>
            <a:r>
              <a:rPr lang="zh-CN" altLang="zh-CN" u="sng">
                <a:solidFill>
                  <a:srgbClr val="000000"/>
                </a:solidFill>
              </a:rPr>
              <a:t>https://intranet.cs.hku.hk/csintranet/contents/technical/howto/ssh.jsp</a:t>
            </a:r>
            <a:endParaRPr lang="zh-CN" altLang="zh-CN" u="sng">
              <a:solidFill>
                <a:srgbClr val="000000"/>
              </a:solidFill>
            </a:endParaRPr>
          </a:p>
        </p:txBody>
      </p:sp>
      <p:pic>
        <p:nvPicPr>
          <p:cNvPr id="3" name="图片 2" descr="(AVNOJ`A$HQ)_7`G5F8MDCQ"/>
          <p:cNvPicPr>
            <a:picLocks noChangeAspect="1"/>
          </p:cNvPicPr>
          <p:nvPr/>
        </p:nvPicPr>
        <p:blipFill>
          <a:blip r:embed="rId1"/>
          <a:stretch>
            <a:fillRect/>
          </a:stretch>
        </p:blipFill>
        <p:spPr>
          <a:xfrm>
            <a:off x="6963410" y="4956810"/>
            <a:ext cx="4685665" cy="2438400"/>
          </a:xfrm>
          <a:prstGeom prst="rect">
            <a:avLst/>
          </a:prstGeom>
        </p:spPr>
      </p:pic>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p:cNvSpPr>
          <p:nvPr>
            <p:ph type="title" idx="4294967295"/>
          </p:nvPr>
        </p:nvSpPr>
        <p:spPr/>
        <p:txBody>
          <a:bodyPr/>
          <a:lstStyle/>
          <a:p>
            <a:pPr eaLnBrk="1" hangingPunct="1"/>
            <a:r>
              <a:rPr lang="zh-CN" altLang="zh-CN">
                <a:solidFill>
                  <a:srgbClr val="000000"/>
                </a:solidFill>
              </a:rPr>
              <a:t>terminal for mac os</a:t>
            </a:r>
            <a:endParaRPr lang="zh-CN" altLang="zh-CN">
              <a:solidFill>
                <a:srgbClr val="000000"/>
              </a:solidFill>
            </a:endParaRPr>
          </a:p>
        </p:txBody>
      </p:sp>
      <p:sp>
        <p:nvSpPr>
          <p:cNvPr id="43" name="Rectangle 3"/>
          <p:cNvSpPr>
            <a:spLocks noGrp="1"/>
          </p:cNvSpPr>
          <p:nvPr>
            <p:ph type="body" idx="4294967295"/>
          </p:nvPr>
        </p:nvSpPr>
        <p:spPr/>
        <p:txBody>
          <a:bodyPr anchor="t">
            <a:normAutofit/>
          </a:bodyPr>
          <a:lstStyle/>
          <a:p>
            <a:pPr eaLnBrk="1" hangingPunct="1"/>
            <a:r>
              <a:rPr lang="zh-CN" altLang="zh-CN" dirty="0">
                <a:solidFill>
                  <a:srgbClr val="000000"/>
                </a:solidFill>
              </a:rPr>
              <a:t>Open terminal</a:t>
            </a:r>
            <a:endParaRPr lang="zh-CN" altLang="zh-CN" dirty="0">
              <a:solidFill>
                <a:srgbClr val="000000"/>
              </a:solidFill>
            </a:endParaRPr>
          </a:p>
          <a:p>
            <a:pPr eaLnBrk="1" hangingPunct="1"/>
            <a:r>
              <a:rPr lang="zh-CN" altLang="zh-CN" dirty="0">
                <a:solidFill>
                  <a:srgbClr val="000000"/>
                </a:solidFill>
              </a:rPr>
              <a:t>Type: </a:t>
            </a:r>
            <a:endParaRPr lang="zh-CN" altLang="zh-CN" dirty="0">
              <a:solidFill>
                <a:srgbClr val="000000"/>
              </a:solidFill>
            </a:endParaRPr>
          </a:p>
          <a:p>
            <a:pPr eaLnBrk="1" hangingPunct="1">
              <a:buSzTx/>
              <a:buFontTx/>
              <a:buNone/>
            </a:pPr>
            <a:r>
              <a:rPr lang="zh-CN" altLang="zh-CN" dirty="0">
                <a:solidFill>
                  <a:srgbClr val="000000"/>
                </a:solidFill>
              </a:rPr>
              <a:t>    $ ssh </a:t>
            </a:r>
            <a:r>
              <a:rPr lang="zh-CN" altLang="zh-CN" u="sng" dirty="0">
                <a:solidFill>
                  <a:srgbClr val="000000"/>
                </a:solidFill>
                <a:hlinkClick r:id="rId1"/>
              </a:rPr>
              <a:t>demon@</a:t>
            </a:r>
            <a:endParaRPr lang="zh-CN" altLang="zh-CN" u="sng" dirty="0">
              <a:solidFill>
                <a:srgbClr val="000000"/>
              </a:solidFill>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idx="4294967295"/>
          </p:nvPr>
        </p:nvSpPr>
        <p:spPr/>
        <p:txBody>
          <a:bodyPr/>
          <a:lstStyle/>
          <a:p>
            <a:pPr eaLnBrk="1" hangingPunct="1"/>
            <a:r>
              <a:rPr lang="en-US" altLang="zh-CN">
                <a:solidFill>
                  <a:srgbClr val="000000"/>
                </a:solidFill>
              </a:rPr>
              <a:t>passwd</a:t>
            </a:r>
            <a:endParaRPr lang="en-US" altLang="zh-CN">
              <a:solidFill>
                <a:srgbClr val="000000"/>
              </a:solidFill>
            </a:endParaRPr>
          </a:p>
        </p:txBody>
      </p:sp>
      <p:sp>
        <p:nvSpPr>
          <p:cNvPr id="6147" name="Rectangle 3"/>
          <p:cNvSpPr>
            <a:spLocks noGrp="1"/>
          </p:cNvSpPr>
          <p:nvPr>
            <p:ph type="body" idx="4294967295"/>
          </p:nvPr>
        </p:nvSpPr>
        <p:spPr/>
        <p:txBody>
          <a:bodyPr anchor="t"/>
          <a:lstStyle/>
          <a:p>
            <a:pPr eaLnBrk="1" hangingPunct="1"/>
            <a:r>
              <a:rPr lang="en-US" altLang="zh-CN">
                <a:solidFill>
                  <a:srgbClr val="FF0000"/>
                </a:solidFill>
              </a:rPr>
              <a:t>Change your personal password</a:t>
            </a:r>
            <a:endParaRPr lang="en-US" altLang="zh-CN">
              <a:solidFill>
                <a:srgbClr val="FF0000"/>
              </a:solidFill>
            </a:endParaRPr>
          </a:p>
          <a:p>
            <a:pPr eaLnBrk="1" hangingPunct="1"/>
            <a:r>
              <a:rPr lang="en-US" altLang="zh-CN">
                <a:solidFill>
                  <a:srgbClr val="000000"/>
                </a:solidFill>
              </a:rPr>
              <a:t>$ passwd</a:t>
            </a:r>
            <a:endParaRPr lang="en-US" altLang="zh-CN">
              <a:solidFill>
                <a:srgbClr val="000000"/>
              </a:solidFill>
            </a:endParaRPr>
          </a:p>
        </p:txBody>
      </p:sp>
      <p:pic>
        <p:nvPicPr>
          <p:cNvPr id="6148" name="Picture 2"/>
          <p:cNvPicPr>
            <a:picLocks noChangeAspect="1" noChangeArrowheads="1"/>
          </p:cNvPicPr>
          <p:nvPr/>
        </p:nvPicPr>
        <p:blipFill>
          <a:blip r:embed="rId1"/>
          <a:srcRect/>
          <a:stretch>
            <a:fillRect/>
          </a:stretch>
        </p:blipFill>
        <p:spPr bwMode="auto">
          <a:xfrm>
            <a:off x="1430338" y="4662488"/>
            <a:ext cx="9682162" cy="2357437"/>
          </a:xfrm>
          <a:prstGeom prst="rect">
            <a:avLst/>
          </a:prstGeom>
          <a:noFill/>
        </p:spPr>
      </p:pic>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a:spLocks noGrp="1"/>
          </p:cNvSpPr>
          <p:nvPr/>
        </p:nvSpPr>
        <p:spPr>
          <a:xfrm>
            <a:off x="766445" y="3098165"/>
            <a:ext cx="11099800" cy="2159000"/>
          </a:xfrm>
          <a:prstGeom prst="rect">
            <a:avLst/>
          </a:prstGeom>
          <a:noFill/>
          <a:ln w="12700">
            <a:noFill/>
            <a:miter lim="400000"/>
          </a:ln>
        </p:spPr>
        <p:txBody>
          <a:bodyPr vert="horz" wrap="square" lIns="0" tIns="0" rIns="0" bIns="0" numCol="1" anchor="ctr" anchorCtr="0" compatLnSpc="1"/>
          <a:lstStyle>
            <a:lvl1pPr algn="ctr" defTabSz="582295" rtl="0" eaLnBrk="0" fontAlgn="base" hangingPunct="0">
              <a:spcBef>
                <a:spcPct val="0"/>
              </a:spcBef>
              <a:spcAft>
                <a:spcPct val="0"/>
              </a:spcAft>
              <a:defRPr sz="8000" kern="1200">
                <a:solidFill>
                  <a:schemeClr val="tx2"/>
                </a:solidFill>
                <a:latin typeface="+mj-lt"/>
                <a:ea typeface="+mj-ea"/>
                <a:cs typeface="+mj-cs"/>
              </a:defRPr>
            </a:lvl1pPr>
            <a:lvl2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2pPr>
            <a:lvl3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3pPr>
            <a:lvl4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4pPr>
            <a:lvl5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5pPr>
            <a:lvl6pPr marL="457200" algn="ctr" defTabSz="582295" rtl="0" eaLnBrk="0" fontAlgn="base" hangingPunct="0">
              <a:spcBef>
                <a:spcPct val="0"/>
              </a:spcBef>
              <a:spcAft>
                <a:spcPct val="0"/>
              </a:spcAft>
              <a:defRPr sz="8000">
                <a:solidFill>
                  <a:schemeClr val="tx2"/>
                </a:solidFill>
                <a:latin typeface="Helvetica Light"/>
                <a:ea typeface="Helvetica Light"/>
                <a:cs typeface="Helvetica Light"/>
              </a:defRPr>
            </a:lvl6pPr>
            <a:lvl7pPr marL="914400" algn="ctr" defTabSz="582295" rtl="0" eaLnBrk="0" fontAlgn="base" hangingPunct="0">
              <a:spcBef>
                <a:spcPct val="0"/>
              </a:spcBef>
              <a:spcAft>
                <a:spcPct val="0"/>
              </a:spcAft>
              <a:defRPr sz="8000">
                <a:solidFill>
                  <a:schemeClr val="tx2"/>
                </a:solidFill>
                <a:latin typeface="Helvetica Light"/>
                <a:ea typeface="Helvetica Light"/>
                <a:cs typeface="Helvetica Light"/>
              </a:defRPr>
            </a:lvl7pPr>
            <a:lvl8pPr marL="1371600" algn="ctr" defTabSz="582295" rtl="0" eaLnBrk="0" fontAlgn="base" hangingPunct="0">
              <a:spcBef>
                <a:spcPct val="0"/>
              </a:spcBef>
              <a:spcAft>
                <a:spcPct val="0"/>
              </a:spcAft>
              <a:defRPr sz="8000">
                <a:solidFill>
                  <a:schemeClr val="tx2"/>
                </a:solidFill>
                <a:latin typeface="Helvetica Light"/>
                <a:ea typeface="Helvetica Light"/>
                <a:cs typeface="Helvetica Light"/>
              </a:defRPr>
            </a:lvl8pPr>
            <a:lvl9pPr marL="1828800" algn="ctr" defTabSz="582295" rtl="0" eaLnBrk="0" fontAlgn="base" hangingPunct="0">
              <a:spcBef>
                <a:spcPct val="0"/>
              </a:spcBef>
              <a:spcAft>
                <a:spcPct val="0"/>
              </a:spcAft>
              <a:defRPr sz="8000">
                <a:solidFill>
                  <a:schemeClr val="tx2"/>
                </a:solidFill>
                <a:latin typeface="Helvetica Light"/>
                <a:ea typeface="Helvetica Light"/>
                <a:cs typeface="Helvetica Light"/>
              </a:defRPr>
            </a:lvl9pPr>
          </a:lstStyle>
          <a:p>
            <a:pPr algn="ctr" eaLnBrk="1" hangingPunct="1"/>
            <a:r>
              <a:rPr lang="en-US" sz="4000">
                <a:solidFill>
                  <a:srgbClr val="000000"/>
                </a:solidFill>
              </a:rPr>
              <a:t>Visit our web tutorial at </a:t>
            </a:r>
            <a:r>
              <a:rPr lang="zh-CN" altLang="en-US" sz="4000">
                <a:sym typeface="+mn-ea"/>
              </a:rPr>
              <a:t>http://cis.hku.hk/tutorial/ </a:t>
            </a:r>
            <a:r>
              <a:rPr lang="en-US" sz="4000">
                <a:solidFill>
                  <a:srgbClr val="000000"/>
                </a:solidFill>
                <a:sym typeface="+mn-ea"/>
              </a:rPr>
              <a:t>for detailed instruction</a:t>
            </a:r>
            <a:endParaRPr lang="en-US" sz="4000">
              <a:solidFill>
                <a:srgbClr val="000000"/>
              </a:solidFill>
              <a:sym typeface="+mn-ea"/>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descr="D(F(V)O0`FXM0W%38(3ML_X"/>
          <p:cNvPicPr>
            <a:picLocks noChangeAspect="1"/>
          </p:cNvPicPr>
          <p:nvPr/>
        </p:nvPicPr>
        <p:blipFill>
          <a:blip r:embed="rId1"/>
          <a:stretch>
            <a:fillRect/>
          </a:stretch>
        </p:blipFill>
        <p:spPr>
          <a:xfrm>
            <a:off x="1713230" y="793115"/>
            <a:ext cx="7994015" cy="7980680"/>
          </a:xfrm>
          <a:prstGeom prst="rect">
            <a:avLst/>
          </a:prstGeom>
        </p:spPr>
      </p:pic>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2"/>
          <p:cNvSpPr>
            <a:spLocks noGrp="1"/>
          </p:cNvSpPr>
          <p:nvPr/>
        </p:nvSpPr>
        <p:spPr>
          <a:xfrm>
            <a:off x="911225" y="4547870"/>
            <a:ext cx="11099800" cy="2159000"/>
          </a:xfrm>
          <a:prstGeom prst="rect">
            <a:avLst/>
          </a:prstGeom>
          <a:noFill/>
          <a:ln w="12700">
            <a:noFill/>
            <a:miter lim="400000"/>
          </a:ln>
        </p:spPr>
        <p:txBody>
          <a:bodyPr vert="horz" wrap="square" lIns="0" tIns="0" rIns="0" bIns="0" numCol="1" anchor="ctr" anchorCtr="0" compatLnSpc="1"/>
          <a:lstStyle>
            <a:lvl1pPr algn="ctr" defTabSz="582295" rtl="0" eaLnBrk="0" fontAlgn="base" hangingPunct="0">
              <a:spcBef>
                <a:spcPct val="0"/>
              </a:spcBef>
              <a:spcAft>
                <a:spcPct val="0"/>
              </a:spcAft>
              <a:defRPr sz="8000" kern="1200">
                <a:solidFill>
                  <a:schemeClr val="tx2"/>
                </a:solidFill>
                <a:latin typeface="+mj-lt"/>
                <a:ea typeface="+mj-ea"/>
                <a:cs typeface="+mj-cs"/>
              </a:defRPr>
            </a:lvl1pPr>
            <a:lvl2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2pPr>
            <a:lvl3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3pPr>
            <a:lvl4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4pPr>
            <a:lvl5pPr algn="ctr" defTabSz="582295" rtl="0" eaLnBrk="0" fontAlgn="base" hangingPunct="0">
              <a:spcBef>
                <a:spcPct val="0"/>
              </a:spcBef>
              <a:spcAft>
                <a:spcPct val="0"/>
              </a:spcAft>
              <a:defRPr sz="8000">
                <a:solidFill>
                  <a:schemeClr val="tx2"/>
                </a:solidFill>
                <a:latin typeface="Helvetica Light"/>
                <a:ea typeface="Helvetica Light"/>
                <a:cs typeface="Helvetica Light"/>
              </a:defRPr>
            </a:lvl5pPr>
            <a:lvl6pPr marL="457200" algn="ctr" defTabSz="582295" rtl="0" eaLnBrk="0" fontAlgn="base" hangingPunct="0">
              <a:spcBef>
                <a:spcPct val="0"/>
              </a:spcBef>
              <a:spcAft>
                <a:spcPct val="0"/>
              </a:spcAft>
              <a:defRPr sz="8000">
                <a:solidFill>
                  <a:schemeClr val="tx2"/>
                </a:solidFill>
                <a:latin typeface="Helvetica Light"/>
                <a:ea typeface="Helvetica Light"/>
                <a:cs typeface="Helvetica Light"/>
              </a:defRPr>
            </a:lvl6pPr>
            <a:lvl7pPr marL="914400" algn="ctr" defTabSz="582295" rtl="0" eaLnBrk="0" fontAlgn="base" hangingPunct="0">
              <a:spcBef>
                <a:spcPct val="0"/>
              </a:spcBef>
              <a:spcAft>
                <a:spcPct val="0"/>
              </a:spcAft>
              <a:defRPr sz="8000">
                <a:solidFill>
                  <a:schemeClr val="tx2"/>
                </a:solidFill>
                <a:latin typeface="Helvetica Light"/>
                <a:ea typeface="Helvetica Light"/>
                <a:cs typeface="Helvetica Light"/>
              </a:defRPr>
            </a:lvl7pPr>
            <a:lvl8pPr marL="1371600" algn="ctr" defTabSz="582295" rtl="0" eaLnBrk="0" fontAlgn="base" hangingPunct="0">
              <a:spcBef>
                <a:spcPct val="0"/>
              </a:spcBef>
              <a:spcAft>
                <a:spcPct val="0"/>
              </a:spcAft>
              <a:defRPr sz="8000">
                <a:solidFill>
                  <a:schemeClr val="tx2"/>
                </a:solidFill>
                <a:latin typeface="Helvetica Light"/>
                <a:ea typeface="Helvetica Light"/>
                <a:cs typeface="Helvetica Light"/>
              </a:defRPr>
            </a:lvl8pPr>
            <a:lvl9pPr marL="1828800" algn="ctr" defTabSz="582295" rtl="0" eaLnBrk="0" fontAlgn="base" hangingPunct="0">
              <a:spcBef>
                <a:spcPct val="0"/>
              </a:spcBef>
              <a:spcAft>
                <a:spcPct val="0"/>
              </a:spcAft>
              <a:defRPr sz="8000">
                <a:solidFill>
                  <a:schemeClr val="tx2"/>
                </a:solidFill>
                <a:latin typeface="Helvetica Light"/>
                <a:ea typeface="Helvetica Light"/>
                <a:cs typeface="Helvetica Light"/>
              </a:defRPr>
            </a:lvl9pPr>
          </a:lstStyle>
          <a:p>
            <a:pPr eaLnBrk="1" hangingPunct="1"/>
            <a:r>
              <a:rPr lang="en-US" altLang="zh-CN">
                <a:solidFill>
                  <a:srgbClr val="000000"/>
                </a:solidFill>
              </a:rPr>
              <a:t> </a:t>
            </a:r>
            <a:endParaRPr lang="en-US" altLang="zh-CN">
              <a:solidFill>
                <a:srgbClr val="000000"/>
              </a:solidFill>
            </a:endParaRPr>
          </a:p>
        </p:txBody>
      </p:sp>
      <p:sp>
        <p:nvSpPr>
          <p:cNvPr id="2" name="文本框 1"/>
          <p:cNvSpPr txBox="1"/>
          <p:nvPr/>
        </p:nvSpPr>
        <p:spPr>
          <a:xfrm>
            <a:off x="986790" y="3002280"/>
            <a:ext cx="11031855" cy="4358640"/>
          </a:xfrm>
          <a:prstGeom prst="rect">
            <a:avLst/>
          </a:prstGeom>
          <a:noFill/>
        </p:spPr>
        <p:txBody>
          <a:bodyPr wrap="square" rtlCol="0">
            <a:spAutoFit/>
          </a:bodyPr>
          <a:p>
            <a:r>
              <a:rPr lang="en-US" altLang="zh-CN" sz="4000"/>
              <a:t>Save the screenshots of the questions and exercises in a report, and email them to u3003407@hku.hk</a:t>
            </a:r>
            <a:endParaRPr lang="en-US" altLang="zh-CN" sz="4000"/>
          </a:p>
          <a:p>
            <a:endParaRPr lang="en-US" altLang="zh-CN" sz="4000"/>
          </a:p>
          <a:p>
            <a:endParaRPr lang="en-US" altLang="zh-CN" sz="4000"/>
          </a:p>
          <a:p>
            <a:endParaRPr lang="en-US" altLang="zh-CN" sz="4000"/>
          </a:p>
          <a:p>
            <a:r>
              <a:rPr lang="en-US" altLang="zh-CN" sz="4000"/>
              <a:t>You can begin now !</a:t>
            </a:r>
            <a:endParaRPr lang="en-US" altLang="zh-CN" sz="400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idx="4294967295"/>
          </p:nvPr>
        </p:nvSpPr>
        <p:spPr/>
        <p:txBody>
          <a:bodyPr/>
          <a:lstStyle/>
          <a:p>
            <a:pPr eaLnBrk="1" hangingPunct="1"/>
            <a:r>
              <a:rPr lang="en-US" altLang="zh-CN" sz="4400">
                <a:solidFill>
                  <a:srgbClr val="000000"/>
                </a:solidFill>
                <a:latin typeface="Arial" panose="020B0604020202020204" pitchFamily="34" charset="0"/>
              </a:rPr>
              <a:t>Natural fit of bioinformatics and Linux</a:t>
            </a:r>
            <a:br>
              <a:rPr lang="zh-CN" altLang="zh-CN">
                <a:solidFill>
                  <a:srgbClr val="000000"/>
                </a:solidFill>
              </a:rPr>
            </a:br>
            <a:endParaRPr lang="zh-CN" altLang="zh-CN">
              <a:solidFill>
                <a:srgbClr val="000000"/>
              </a:solidFill>
            </a:endParaRPr>
          </a:p>
        </p:txBody>
      </p:sp>
      <p:sp>
        <p:nvSpPr>
          <p:cNvPr id="3075" name="Rectangle 3"/>
          <p:cNvSpPr>
            <a:spLocks noGrp="1"/>
          </p:cNvSpPr>
          <p:nvPr>
            <p:ph type="body" idx="4294967295"/>
          </p:nvPr>
        </p:nvSpPr>
        <p:spPr>
          <a:xfrm>
            <a:off x="808355" y="1666240"/>
            <a:ext cx="11387455" cy="6707505"/>
          </a:xfrm>
        </p:spPr>
        <p:txBody>
          <a:bodyPr anchor="t"/>
          <a:lstStyle/>
          <a:p>
            <a:pPr eaLnBrk="1" hangingPunct="1"/>
            <a:r>
              <a:rPr lang="en-US" altLang="zh-CN" dirty="0">
                <a:solidFill>
                  <a:srgbClr val="000000"/>
                </a:solidFill>
              </a:rPr>
              <a:t>One of the most basic tasks in bioinformatics is </a:t>
            </a:r>
            <a:r>
              <a:rPr lang="en-US" altLang="zh-CN" dirty="0">
                <a:solidFill>
                  <a:srgbClr val="000000"/>
                </a:solidFill>
                <a:sym typeface="+mn-ea"/>
              </a:rPr>
              <a:t>data mining, that need to store and handle</a:t>
            </a:r>
            <a:r>
              <a:rPr lang="en-US" altLang="zh-CN" dirty="0">
                <a:solidFill>
                  <a:srgbClr val="000000"/>
                </a:solidFill>
              </a:rPr>
              <a:t> big data.</a:t>
            </a:r>
            <a:endParaRPr lang="en-US" altLang="zh-CN" dirty="0">
              <a:solidFill>
                <a:srgbClr val="000000"/>
              </a:solidFill>
            </a:endParaRPr>
          </a:p>
          <a:p>
            <a:pPr eaLnBrk="1" hangingPunct="1"/>
            <a:endParaRPr lang="zh-CN" altLang="zh-CN"/>
          </a:p>
          <a:p>
            <a:pPr eaLnBrk="1" hangingPunct="1"/>
            <a:endParaRPr lang="zh-CN" altLang="zh-CN" dirty="0">
              <a:solidFill>
                <a:srgbClr val="000000"/>
              </a:solidFill>
            </a:endParaRPr>
          </a:p>
        </p:txBody>
      </p:sp>
      <p:pic>
        <p:nvPicPr>
          <p:cNvPr id="2" name="图片 1" descr="A9]@T{3OWGG%NI%B7$WCBR7"/>
          <p:cNvPicPr>
            <a:picLocks noChangeAspect="1"/>
          </p:cNvPicPr>
          <p:nvPr/>
        </p:nvPicPr>
        <p:blipFill>
          <a:blip r:embed="rId1"/>
          <a:stretch>
            <a:fillRect/>
          </a:stretch>
        </p:blipFill>
        <p:spPr>
          <a:xfrm>
            <a:off x="808355" y="2757805"/>
            <a:ext cx="4657090" cy="3618865"/>
          </a:xfrm>
          <a:prstGeom prst="rect">
            <a:avLst/>
          </a:prstGeom>
        </p:spPr>
      </p:pic>
      <p:pic>
        <p:nvPicPr>
          <p:cNvPr id="3" name="图片 2" descr="M9U{8OA[)3]K~O_CRZ6KQ%9"/>
          <p:cNvPicPr>
            <a:picLocks noChangeAspect="1"/>
          </p:cNvPicPr>
          <p:nvPr/>
        </p:nvPicPr>
        <p:blipFill>
          <a:blip r:embed="rId2"/>
          <a:stretch>
            <a:fillRect/>
          </a:stretch>
        </p:blipFill>
        <p:spPr>
          <a:xfrm>
            <a:off x="6028690" y="2757805"/>
            <a:ext cx="5523865" cy="3180715"/>
          </a:xfrm>
          <a:prstGeom prst="rect">
            <a:avLst/>
          </a:prstGeom>
        </p:spPr>
      </p:pic>
      <p:pic>
        <p:nvPicPr>
          <p:cNvPr id="4" name="图片 3"/>
          <p:cNvPicPr>
            <a:picLocks noChangeAspect="1"/>
          </p:cNvPicPr>
          <p:nvPr/>
        </p:nvPicPr>
        <p:blipFill>
          <a:blip r:embed="rId3"/>
          <a:stretch>
            <a:fillRect/>
          </a:stretch>
        </p:blipFill>
        <p:spPr>
          <a:xfrm>
            <a:off x="808355" y="6376670"/>
            <a:ext cx="5389245" cy="3347085"/>
          </a:xfrm>
          <a:prstGeom prst="rect">
            <a:avLst/>
          </a:prstGeom>
        </p:spPr>
      </p:pic>
      <p:pic>
        <p:nvPicPr>
          <p:cNvPr id="5" name="图片 4" descr="8I99S(BAF_JV4X]JJ(E(2[L"/>
          <p:cNvPicPr>
            <a:picLocks noChangeAspect="1"/>
          </p:cNvPicPr>
          <p:nvPr/>
        </p:nvPicPr>
        <p:blipFill>
          <a:blip r:embed="rId4"/>
          <a:stretch>
            <a:fillRect/>
          </a:stretch>
        </p:blipFill>
        <p:spPr>
          <a:xfrm>
            <a:off x="6197600" y="6266815"/>
            <a:ext cx="5800090" cy="3456940"/>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idx="4294967295"/>
          </p:nvPr>
        </p:nvSpPr>
        <p:spPr/>
        <p:txBody>
          <a:bodyPr/>
          <a:lstStyle/>
          <a:p>
            <a:pPr eaLnBrk="1" hangingPunct="1"/>
            <a:r>
              <a:rPr lang="en-US" altLang="zh-CN" sz="4400">
                <a:solidFill>
                  <a:srgbClr val="000000"/>
                </a:solidFill>
                <a:latin typeface="Arial" panose="020B0604020202020204" pitchFamily="34" charset="0"/>
              </a:rPr>
              <a:t>Natural fit of bioinformatics and Linux</a:t>
            </a:r>
            <a:br>
              <a:rPr lang="zh-CN" altLang="zh-CN">
                <a:solidFill>
                  <a:srgbClr val="000000"/>
                </a:solidFill>
              </a:rPr>
            </a:br>
            <a:endParaRPr lang="zh-CN" altLang="zh-CN">
              <a:solidFill>
                <a:srgbClr val="000000"/>
              </a:solidFill>
            </a:endParaRPr>
          </a:p>
        </p:txBody>
      </p:sp>
      <p:sp>
        <p:nvSpPr>
          <p:cNvPr id="3075" name="Rectangle 3"/>
          <p:cNvSpPr>
            <a:spLocks noGrp="1"/>
          </p:cNvSpPr>
          <p:nvPr>
            <p:ph type="body" idx="4294967295"/>
          </p:nvPr>
        </p:nvSpPr>
        <p:spPr>
          <a:xfrm>
            <a:off x="808355" y="1666240"/>
            <a:ext cx="11387455" cy="6707505"/>
          </a:xfrm>
        </p:spPr>
        <p:txBody>
          <a:bodyPr anchor="t"/>
          <a:lstStyle/>
          <a:p>
            <a:pPr eaLnBrk="1" hangingPunct="1"/>
            <a:r>
              <a:rPr lang="en-US" altLang="zh-CN" sz="2400" dirty="0">
                <a:sym typeface="+mn-ea"/>
              </a:rPr>
              <a:t>Needs more processor power and more hard drive space than a typical personal computer</a:t>
            </a:r>
            <a:endParaRPr lang="en-US" altLang="zh-CN" sz="2400" dirty="0"/>
          </a:p>
          <a:p>
            <a:pPr eaLnBrk="1" hangingPunct="1"/>
            <a:r>
              <a:rPr lang="en-US" altLang="zh-CN" sz="2400" dirty="0">
                <a:sym typeface="+mn-ea"/>
              </a:rPr>
              <a:t>Computers that can provide this power generally use the Linux/UNIX operating system, which is stable and efficient </a:t>
            </a:r>
            <a:endParaRPr lang="en-US" altLang="zh-CN" sz="2400" dirty="0">
              <a:sym typeface="+mn-ea"/>
            </a:endParaRPr>
          </a:p>
          <a:p>
            <a:pPr eaLnBrk="1" hangingPunct="1"/>
            <a:r>
              <a:rPr lang="en-US" altLang="zh-CN" sz="2400" dirty="0">
                <a:sym typeface="+mn-ea"/>
              </a:rPr>
              <a:t>Linux comes with a lot of  tools to manipulate / search / analyse text files. It's similar to Bioinformatics, which stores data also in large text files.</a:t>
            </a:r>
            <a:endParaRPr lang="en-US" altLang="zh-CN" sz="2400" dirty="0">
              <a:sym typeface="+mn-ea"/>
            </a:endParaRPr>
          </a:p>
          <a:p>
            <a:pPr eaLnBrk="1" hangingPunct="1"/>
            <a:r>
              <a:rPr lang="en-US" altLang="zh-CN" sz="2400" dirty="0">
                <a:sym typeface="+mn-ea"/>
              </a:rPr>
              <a:t>Most of bioinformatics software is created and can only be used in Linux/Unix</a:t>
            </a:r>
            <a:endParaRPr lang="zh-CN" altLang="zh-CN" sz="2400"/>
          </a:p>
          <a:p>
            <a:pPr eaLnBrk="1" hangingPunct="1"/>
            <a:endParaRPr lang="zh-CN" altLang="zh-CN" dirty="0">
              <a:solidFill>
                <a:srgbClr val="000000"/>
              </a:solidFill>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idx="4294967295"/>
          </p:nvPr>
        </p:nvSpPr>
        <p:spPr/>
        <p:txBody>
          <a:bodyPr/>
          <a:lstStyle/>
          <a:p>
            <a:pPr eaLnBrk="1" hangingPunct="1"/>
            <a:r>
              <a:rPr lang="en-US" altLang="zh-CN" sz="4400">
                <a:solidFill>
                  <a:srgbClr val="000000"/>
                </a:solidFill>
                <a:latin typeface="Arial" panose="020B0604020202020204" pitchFamily="34" charset="0"/>
              </a:rPr>
              <a:t>bioinformatics tools in Linux</a:t>
            </a:r>
            <a:br>
              <a:rPr lang="zh-CN" altLang="zh-CN">
                <a:solidFill>
                  <a:srgbClr val="000000"/>
                </a:solidFill>
              </a:rPr>
            </a:br>
            <a:endParaRPr lang="zh-CN" altLang="zh-CN">
              <a:solidFill>
                <a:srgbClr val="000000"/>
              </a:solidFill>
            </a:endParaRPr>
          </a:p>
        </p:txBody>
      </p:sp>
      <p:sp>
        <p:nvSpPr>
          <p:cNvPr id="3075" name="Rectangle 3"/>
          <p:cNvSpPr>
            <a:spLocks noGrp="1"/>
          </p:cNvSpPr>
          <p:nvPr>
            <p:ph type="body" idx="4294967295"/>
          </p:nvPr>
        </p:nvSpPr>
        <p:spPr>
          <a:xfrm>
            <a:off x="808355" y="1666240"/>
            <a:ext cx="11387455" cy="6707505"/>
          </a:xfrm>
        </p:spPr>
        <p:txBody>
          <a:bodyPr anchor="t"/>
          <a:lstStyle/>
          <a:p>
            <a:pPr>
              <a:lnSpc>
                <a:spcPct val="90000"/>
              </a:lnSpc>
            </a:pPr>
            <a:r>
              <a:rPr lang="en-US" altLang="zh-CN" sz="2400" b="1" dirty="0">
                <a:solidFill>
                  <a:srgbClr val="660033"/>
                </a:solidFill>
                <a:sym typeface="+mn-ea"/>
              </a:rPr>
              <a:t>mySQL</a:t>
            </a:r>
            <a:r>
              <a:rPr lang="en-US" altLang="zh-CN" sz="2400" dirty="0">
                <a:sym typeface="+mn-ea"/>
              </a:rPr>
              <a:t> bio-database construction</a:t>
            </a:r>
            <a:endParaRPr lang="en-US" altLang="zh-CN" sz="2400" dirty="0"/>
          </a:p>
          <a:p>
            <a:pPr>
              <a:lnSpc>
                <a:spcPct val="90000"/>
              </a:lnSpc>
            </a:pPr>
            <a:r>
              <a:rPr lang="en-US" altLang="zh-CN" sz="2400" b="1" dirty="0">
                <a:solidFill>
                  <a:srgbClr val="660033"/>
                </a:solidFill>
                <a:sym typeface="+mn-ea"/>
              </a:rPr>
              <a:t>Perl</a:t>
            </a:r>
            <a:r>
              <a:rPr lang="en-US" altLang="zh-CN" sz="2400" dirty="0">
                <a:sym typeface="+mn-ea"/>
              </a:rPr>
              <a:t> - programming language</a:t>
            </a:r>
            <a:endParaRPr lang="en-US" altLang="zh-CN" sz="2400" dirty="0"/>
          </a:p>
          <a:p>
            <a:pPr>
              <a:lnSpc>
                <a:spcPct val="90000"/>
              </a:lnSpc>
            </a:pPr>
            <a:r>
              <a:rPr lang="en-US" altLang="zh-CN" sz="2400" b="1" dirty="0">
                <a:solidFill>
                  <a:srgbClr val="660033"/>
                </a:solidFill>
                <a:sym typeface="+mn-ea"/>
              </a:rPr>
              <a:t>Blast</a:t>
            </a:r>
            <a:r>
              <a:rPr lang="en-US" altLang="zh-CN" sz="2400" dirty="0">
                <a:sym typeface="+mn-ea"/>
              </a:rPr>
              <a:t> - similarity search</a:t>
            </a:r>
            <a:endParaRPr lang="en-US" altLang="zh-CN" sz="2400" dirty="0">
              <a:sym typeface="+mn-ea"/>
            </a:endParaRPr>
          </a:p>
          <a:p>
            <a:pPr>
              <a:lnSpc>
                <a:spcPct val="90000"/>
              </a:lnSpc>
            </a:pPr>
            <a:r>
              <a:rPr lang="en-US" altLang="zh-CN" sz="2400" b="1" dirty="0">
                <a:solidFill>
                  <a:srgbClr val="660033"/>
                </a:solidFill>
                <a:sym typeface="+mn-ea"/>
              </a:rPr>
              <a:t>Clustal</a:t>
            </a:r>
            <a:r>
              <a:rPr lang="en-US" altLang="zh-CN" sz="2400" dirty="0">
                <a:sym typeface="+mn-ea"/>
              </a:rPr>
              <a:t> - multiple alignment</a:t>
            </a:r>
            <a:endParaRPr lang="en-US" altLang="zh-CN" sz="2400" dirty="0"/>
          </a:p>
          <a:p>
            <a:pPr>
              <a:lnSpc>
                <a:spcPct val="90000"/>
              </a:lnSpc>
            </a:pPr>
            <a:r>
              <a:rPr lang="en-US" altLang="zh-CN" sz="2400" b="1" dirty="0">
                <a:solidFill>
                  <a:srgbClr val="660033"/>
                </a:solidFill>
                <a:sym typeface="+mn-ea"/>
              </a:rPr>
              <a:t>Phylip</a:t>
            </a:r>
            <a:r>
              <a:rPr lang="en-US" altLang="zh-CN" sz="2400" dirty="0">
                <a:sym typeface="+mn-ea"/>
              </a:rPr>
              <a:t> - phylogenetics</a:t>
            </a:r>
            <a:endParaRPr lang="en-US" altLang="zh-CN" sz="2400" dirty="0"/>
          </a:p>
          <a:p>
            <a:pPr>
              <a:lnSpc>
                <a:spcPct val="90000"/>
              </a:lnSpc>
            </a:pPr>
            <a:r>
              <a:rPr lang="en-US" altLang="zh-CN" sz="2400" b="1" dirty="0">
                <a:solidFill>
                  <a:srgbClr val="660033"/>
                </a:solidFill>
                <a:sym typeface="+mn-ea"/>
              </a:rPr>
              <a:t>Phred/Phrap/Consed/SOUP/Picard/GATK </a:t>
            </a:r>
            <a:r>
              <a:rPr lang="en-US" altLang="zh-CN" sz="2400" dirty="0">
                <a:sym typeface="+mn-ea"/>
              </a:rPr>
              <a:t>- genome assembly and SNP detection</a:t>
            </a:r>
            <a:endParaRPr lang="en-US" altLang="zh-CN" sz="2400" dirty="0"/>
          </a:p>
          <a:p>
            <a:pPr>
              <a:lnSpc>
                <a:spcPct val="90000"/>
              </a:lnSpc>
            </a:pPr>
            <a:endParaRPr lang="zh-CN" altLang="zh-CN" sz="2400"/>
          </a:p>
          <a:p>
            <a:pPr eaLnBrk="1" hangingPunct="1"/>
            <a:endParaRPr lang="zh-CN" altLang="zh-CN" dirty="0">
              <a:solidFill>
                <a:srgbClr val="000000"/>
              </a:solidFill>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idx="4294967295"/>
          </p:nvPr>
        </p:nvSpPr>
        <p:spPr/>
        <p:txBody>
          <a:bodyPr/>
          <a:lstStyle/>
          <a:p>
            <a:pPr eaLnBrk="1" hangingPunct="1"/>
            <a:r>
              <a:rPr lang="en-US" altLang="zh-CN" sz="4000">
                <a:solidFill>
                  <a:srgbClr val="000000"/>
                </a:solidFill>
              </a:rPr>
              <a:t>First step: a terminal</a:t>
            </a:r>
            <a:br>
              <a:rPr lang="zh-CN" altLang="zh-CN">
                <a:solidFill>
                  <a:srgbClr val="000000"/>
                </a:solidFill>
              </a:rPr>
            </a:br>
            <a:endParaRPr lang="zh-CN" altLang="zh-CN">
              <a:solidFill>
                <a:srgbClr val="000000"/>
              </a:solidFill>
            </a:endParaRPr>
          </a:p>
        </p:txBody>
      </p:sp>
      <p:sp>
        <p:nvSpPr>
          <p:cNvPr id="3075" name="Rectangle 3"/>
          <p:cNvSpPr>
            <a:spLocks noGrp="1"/>
          </p:cNvSpPr>
          <p:nvPr>
            <p:ph type="body" idx="4294967295"/>
          </p:nvPr>
        </p:nvSpPr>
        <p:spPr>
          <a:xfrm>
            <a:off x="808355" y="1666240"/>
            <a:ext cx="11387455" cy="6707505"/>
          </a:xfrm>
        </p:spPr>
        <p:txBody>
          <a:bodyPr anchor="t"/>
          <a:lstStyle/>
          <a:p>
            <a:pPr eaLnBrk="1" hangingPunct="1"/>
            <a:r>
              <a:rPr lang="en-US" altLang="zh-CN" sz="2400" dirty="0">
                <a:sym typeface="+mn-ea"/>
              </a:rPr>
              <a:t>A terminal is a control panel that accepts only input from the keyboard, the command line. You can only type. What you type will get interpreted by the program Bash, which will then do what you are asking.</a:t>
            </a:r>
            <a:endParaRPr lang="en-US" altLang="zh-CN" sz="2400" dirty="0">
              <a:sym typeface="+mn-ea"/>
            </a:endParaRPr>
          </a:p>
        </p:txBody>
      </p:sp>
      <p:pic>
        <p:nvPicPr>
          <p:cNvPr id="2" name="图片 1" descr="X_~M90$VH9~Y~NFUO35D0MO"/>
          <p:cNvPicPr>
            <a:picLocks noChangeAspect="1"/>
          </p:cNvPicPr>
          <p:nvPr/>
        </p:nvPicPr>
        <p:blipFill>
          <a:blip r:embed="rId1"/>
          <a:stretch>
            <a:fillRect/>
          </a:stretch>
        </p:blipFill>
        <p:spPr>
          <a:xfrm>
            <a:off x="1738630" y="3467735"/>
            <a:ext cx="8748395" cy="4610735"/>
          </a:xfrm>
          <a:prstGeom prst="rect">
            <a:avLst/>
          </a:prstGeom>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idx="4294967295"/>
          </p:nvPr>
        </p:nvSpPr>
        <p:spPr/>
        <p:txBody>
          <a:bodyPr/>
          <a:lstStyle/>
          <a:p>
            <a:pPr eaLnBrk="1" hangingPunct="1"/>
            <a:r>
              <a:rPr lang="en-US" altLang="zh-CN" sz="4000">
                <a:solidFill>
                  <a:srgbClr val="000000"/>
                </a:solidFill>
              </a:rPr>
              <a:t>What's in your terminal</a:t>
            </a:r>
            <a:br>
              <a:rPr lang="zh-CN" altLang="zh-CN">
                <a:solidFill>
                  <a:srgbClr val="000000"/>
                </a:solidFill>
              </a:rPr>
            </a:br>
            <a:endParaRPr lang="zh-CN" altLang="zh-CN">
              <a:solidFill>
                <a:srgbClr val="000000"/>
              </a:solidFill>
            </a:endParaRPr>
          </a:p>
        </p:txBody>
      </p:sp>
      <p:sp>
        <p:nvSpPr>
          <p:cNvPr id="3075" name="Rectangle 3"/>
          <p:cNvSpPr>
            <a:spLocks noGrp="1"/>
          </p:cNvSpPr>
          <p:nvPr>
            <p:ph type="body" idx="4294967295"/>
          </p:nvPr>
        </p:nvSpPr>
        <p:spPr>
          <a:xfrm>
            <a:off x="808355" y="1666240"/>
            <a:ext cx="11387455" cy="6707505"/>
          </a:xfrm>
        </p:spPr>
        <p:txBody>
          <a:bodyPr anchor="t"/>
          <a:lstStyle/>
          <a:p>
            <a:pPr eaLnBrk="1" hangingPunct="1"/>
            <a:r>
              <a:rPr lang="en-US" altLang="zh-CN" sz="2400" dirty="0">
                <a:sym typeface="+mn-ea"/>
              </a:rPr>
              <a:t>A command line is always located somewhere in the file system.</a:t>
            </a:r>
            <a:endParaRPr lang="en-US" altLang="zh-CN" sz="2400" dirty="0">
              <a:sym typeface="+mn-ea"/>
            </a:endParaRPr>
          </a:p>
          <a:p>
            <a:pPr eaLnBrk="1" hangingPunct="1"/>
            <a:r>
              <a:rPr lang="en-US" altLang="zh-CN" sz="2400" dirty="0">
                <a:sym typeface="+mn-ea"/>
              </a:rPr>
              <a:t>By default it shows: Username  @  Machinename  Current location ('working directory'),</a:t>
            </a:r>
            <a:endParaRPr lang="en-US" altLang="zh-CN" sz="2400" dirty="0">
              <a:sym typeface="+mn-ea"/>
            </a:endParaRPr>
          </a:p>
          <a:p>
            <a:pPr eaLnBrk="1" hangingPunct="1"/>
            <a:endParaRPr lang="en-US" altLang="zh-CN" sz="2400" dirty="0">
              <a:sym typeface="+mn-ea"/>
            </a:endParaRPr>
          </a:p>
        </p:txBody>
      </p:sp>
      <p:pic>
        <p:nvPicPr>
          <p:cNvPr id="3" name="图片 2" descr="(W(6(ZQY(Y_FT0)3_UDEJ94"/>
          <p:cNvPicPr>
            <a:picLocks noChangeAspect="1"/>
          </p:cNvPicPr>
          <p:nvPr/>
        </p:nvPicPr>
        <p:blipFill>
          <a:blip r:embed="rId1"/>
          <a:stretch>
            <a:fillRect/>
          </a:stretch>
        </p:blipFill>
        <p:spPr>
          <a:xfrm>
            <a:off x="2002790" y="4369435"/>
            <a:ext cx="8119110" cy="4201795"/>
          </a:xfrm>
          <a:prstGeom prst="rect">
            <a:avLst/>
          </a:prstGeom>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idx="4294967295"/>
          </p:nvPr>
        </p:nvSpPr>
        <p:spPr/>
        <p:txBody>
          <a:bodyPr/>
          <a:lstStyle/>
          <a:p>
            <a:pPr eaLnBrk="1" hangingPunct="1"/>
            <a:r>
              <a:rPr lang="en-US" altLang="zh-CN" sz="4400">
                <a:solidFill>
                  <a:srgbClr val="000000"/>
                </a:solidFill>
                <a:latin typeface="Arial" panose="020B0604020202020204" pitchFamily="34" charset="0"/>
              </a:rPr>
              <a:t>Linux file system</a:t>
            </a:r>
            <a:br>
              <a:rPr lang="zh-CN" altLang="zh-CN">
                <a:solidFill>
                  <a:srgbClr val="000000"/>
                </a:solidFill>
              </a:rPr>
            </a:br>
            <a:endParaRPr lang="zh-CN" altLang="zh-CN">
              <a:solidFill>
                <a:srgbClr val="000000"/>
              </a:solidFill>
            </a:endParaRPr>
          </a:p>
        </p:txBody>
      </p:sp>
      <p:sp>
        <p:nvSpPr>
          <p:cNvPr id="3075" name="Rectangle 3"/>
          <p:cNvSpPr>
            <a:spLocks noGrp="1"/>
          </p:cNvSpPr>
          <p:nvPr>
            <p:ph type="body" idx="4294967295"/>
          </p:nvPr>
        </p:nvSpPr>
        <p:spPr>
          <a:xfrm>
            <a:off x="808355" y="1666240"/>
            <a:ext cx="11387455" cy="6707505"/>
          </a:xfrm>
        </p:spPr>
        <p:txBody>
          <a:bodyPr anchor="t"/>
          <a:lstStyle/>
          <a:p>
            <a:pPr eaLnBrk="1" hangingPunct="1"/>
            <a:r>
              <a:rPr lang="zh-CN" altLang="zh-CN" dirty="0">
                <a:solidFill>
                  <a:srgbClr val="000000"/>
                </a:solidFill>
              </a:rPr>
              <a:t>All the files are grouped together in the directory structure. The file-system is arranged in a hierarchical structure, like an inverted tree. The top of the </a:t>
            </a:r>
            <a:r>
              <a:rPr lang="en-US" altLang="zh-CN" dirty="0">
                <a:solidFill>
                  <a:srgbClr val="000000"/>
                </a:solidFill>
              </a:rPr>
              <a:t>tree </a:t>
            </a:r>
            <a:r>
              <a:rPr lang="zh-CN" altLang="zh-CN" dirty="0">
                <a:solidFill>
                  <a:srgbClr val="000000"/>
                </a:solidFill>
              </a:rPr>
              <a:t>is traditionally called root.</a:t>
            </a:r>
            <a:endParaRPr lang="zh-CN" altLang="zh-CN" dirty="0">
              <a:solidFill>
                <a:srgbClr val="000000"/>
              </a:solidFill>
            </a:endParaRPr>
          </a:p>
        </p:txBody>
      </p:sp>
      <p:pic>
        <p:nvPicPr>
          <p:cNvPr id="2" name="图片 1"/>
          <p:cNvPicPr>
            <a:picLocks noChangeAspect="1"/>
          </p:cNvPicPr>
          <p:nvPr/>
        </p:nvPicPr>
        <p:blipFill>
          <a:blip r:embed="rId1"/>
          <a:stretch>
            <a:fillRect/>
          </a:stretch>
        </p:blipFill>
        <p:spPr>
          <a:xfrm>
            <a:off x="2287905" y="4299585"/>
            <a:ext cx="8865870" cy="5002530"/>
          </a:xfrm>
          <a:prstGeom prst="rect">
            <a:avLst/>
          </a:prstGeom>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idx="4294967295"/>
          </p:nvPr>
        </p:nvSpPr>
        <p:spPr/>
        <p:txBody>
          <a:bodyPr/>
          <a:lstStyle/>
          <a:p>
            <a:pPr eaLnBrk="1" hangingPunct="1"/>
            <a:r>
              <a:rPr lang="en-US" altLang="zh-CN" sz="4000">
                <a:solidFill>
                  <a:srgbClr val="000000"/>
                </a:solidFill>
              </a:rPr>
              <a:t>Check where are you</a:t>
            </a:r>
            <a:br>
              <a:rPr lang="zh-CN" altLang="zh-CN">
                <a:solidFill>
                  <a:srgbClr val="000000"/>
                </a:solidFill>
              </a:rPr>
            </a:br>
            <a:endParaRPr lang="zh-CN" altLang="zh-CN">
              <a:solidFill>
                <a:srgbClr val="000000"/>
              </a:solidFill>
            </a:endParaRPr>
          </a:p>
        </p:txBody>
      </p:sp>
      <p:sp>
        <p:nvSpPr>
          <p:cNvPr id="3075" name="Rectangle 3"/>
          <p:cNvSpPr>
            <a:spLocks noGrp="1"/>
          </p:cNvSpPr>
          <p:nvPr>
            <p:ph type="body" idx="4294967295"/>
          </p:nvPr>
        </p:nvSpPr>
        <p:spPr>
          <a:xfrm>
            <a:off x="808355" y="1666240"/>
            <a:ext cx="11387455" cy="6707505"/>
          </a:xfrm>
        </p:spPr>
        <p:txBody>
          <a:bodyPr anchor="t"/>
          <a:lstStyle/>
          <a:p>
            <a:pPr eaLnBrk="1" hangingPunct="1"/>
            <a:r>
              <a:rPr lang="en-US" altLang="zh-CN" sz="2400" dirty="0">
                <a:sym typeface="+mn-ea"/>
              </a:rPr>
              <a:t>pwd = print working directory</a:t>
            </a:r>
            <a:endParaRPr lang="en-US" altLang="zh-CN" sz="2400" dirty="0">
              <a:sym typeface="+mn-ea"/>
            </a:endParaRPr>
          </a:p>
          <a:p>
            <a:pPr eaLnBrk="1" hangingPunct="1"/>
            <a:r>
              <a:rPr lang="en-US" altLang="zh-CN" sz="2400" dirty="0">
                <a:sym typeface="+mn-ea"/>
              </a:rPr>
              <a:t>After typing your command, press &lt;enter&gt; to execute this command</a:t>
            </a:r>
            <a:endParaRPr lang="en-US" altLang="zh-CN" sz="2400" dirty="0">
              <a:sym typeface="+mn-ea"/>
            </a:endParaRPr>
          </a:p>
          <a:p>
            <a:pPr eaLnBrk="1" hangingPunct="1"/>
            <a:r>
              <a:rPr lang="en-US" altLang="zh-CN" sz="2400" dirty="0">
                <a:sym typeface="+mn-ea"/>
              </a:rPr>
              <a:t>What you type is case-sensitive: capital A and lower a are different</a:t>
            </a:r>
            <a:endParaRPr lang="en-US" altLang="zh-CN" sz="2400" dirty="0">
              <a:sym typeface="+mn-ea"/>
            </a:endParaRPr>
          </a:p>
          <a:p>
            <a:pPr eaLnBrk="1" hangingPunct="1"/>
            <a:endParaRPr lang="en-US" altLang="zh-CN" sz="2400" dirty="0">
              <a:sym typeface="+mn-ea"/>
            </a:endParaRPr>
          </a:p>
          <a:p>
            <a:pPr eaLnBrk="1" hangingPunct="1"/>
            <a:endParaRPr lang="en-US" altLang="zh-CN" sz="2400" dirty="0">
              <a:sym typeface="+mn-ea"/>
            </a:endParaRPr>
          </a:p>
        </p:txBody>
      </p:sp>
      <p:pic>
        <p:nvPicPr>
          <p:cNvPr id="2" name="图片 1"/>
          <p:cNvPicPr>
            <a:picLocks noChangeAspect="1"/>
          </p:cNvPicPr>
          <p:nvPr/>
        </p:nvPicPr>
        <p:blipFill>
          <a:blip r:embed="rId1"/>
          <a:stretch>
            <a:fillRect/>
          </a:stretch>
        </p:blipFill>
        <p:spPr>
          <a:xfrm>
            <a:off x="1916430" y="4467860"/>
            <a:ext cx="8308340" cy="4999355"/>
          </a:xfrm>
          <a:prstGeom prst="rect">
            <a:avLst/>
          </a:prstGeom>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idx="4294967295"/>
          </p:nvPr>
        </p:nvSpPr>
        <p:spPr/>
        <p:txBody>
          <a:bodyPr/>
          <a:lstStyle/>
          <a:p>
            <a:pPr eaLnBrk="1" hangingPunct="1"/>
            <a:r>
              <a:rPr lang="en-US" altLang="zh-CN" sz="4000">
                <a:solidFill>
                  <a:srgbClr val="000000"/>
                </a:solidFill>
              </a:rPr>
              <a:t>Navigating in the file system</a:t>
            </a:r>
            <a:br>
              <a:rPr lang="zh-CN" altLang="zh-CN">
                <a:solidFill>
                  <a:srgbClr val="000000"/>
                </a:solidFill>
              </a:rPr>
            </a:br>
            <a:endParaRPr lang="zh-CN" altLang="zh-CN">
              <a:solidFill>
                <a:srgbClr val="000000"/>
              </a:solidFill>
            </a:endParaRPr>
          </a:p>
        </p:txBody>
      </p:sp>
      <p:sp>
        <p:nvSpPr>
          <p:cNvPr id="3075" name="Rectangle 3"/>
          <p:cNvSpPr>
            <a:spLocks noGrp="1"/>
          </p:cNvSpPr>
          <p:nvPr>
            <p:ph type="body" idx="4294967295"/>
          </p:nvPr>
        </p:nvSpPr>
        <p:spPr>
          <a:xfrm>
            <a:off x="808355" y="1666240"/>
            <a:ext cx="11387455" cy="6707505"/>
          </a:xfrm>
        </p:spPr>
        <p:txBody>
          <a:bodyPr anchor="t"/>
          <a:lstStyle/>
          <a:p>
            <a:pPr eaLnBrk="1" hangingPunct="1"/>
            <a:r>
              <a:rPr lang="en-US" altLang="zh-CN" sz="2400" dirty="0">
                <a:sym typeface="+mn-ea"/>
              </a:rPr>
              <a:t>ls = list contents of current directory</a:t>
            </a:r>
            <a:endParaRPr lang="en-US" altLang="zh-CN" sz="2400" dirty="0">
              <a:sym typeface="+mn-ea"/>
            </a:endParaRPr>
          </a:p>
          <a:p>
            <a:pPr eaLnBrk="1" hangingPunct="1"/>
            <a:r>
              <a:rPr lang="en-US" altLang="zh-CN" sz="2400" dirty="0">
                <a:sym typeface="+mn-ea"/>
              </a:rPr>
              <a:t>cd = change to target directory</a:t>
            </a:r>
            <a:endParaRPr lang="en-US" altLang="zh-CN" sz="2400" dirty="0">
              <a:sym typeface="+mn-ea"/>
            </a:endParaRPr>
          </a:p>
          <a:p>
            <a:pPr eaLnBrk="1" hangingPunct="1"/>
            <a:endParaRPr lang="en-US" altLang="zh-CN" sz="2400" dirty="0">
              <a:sym typeface="+mn-ea"/>
            </a:endParaRPr>
          </a:p>
        </p:txBody>
      </p:sp>
      <p:pic>
        <p:nvPicPr>
          <p:cNvPr id="3" name="图片 2" descr="{9}~T8[A1}~T@_TPTQN{0%Q"/>
          <p:cNvPicPr>
            <a:picLocks noChangeAspect="1"/>
          </p:cNvPicPr>
          <p:nvPr/>
        </p:nvPicPr>
        <p:blipFill>
          <a:blip r:embed="rId1"/>
          <a:stretch>
            <a:fillRect/>
          </a:stretch>
        </p:blipFill>
        <p:spPr>
          <a:xfrm>
            <a:off x="2578100" y="3809365"/>
            <a:ext cx="7847330" cy="5278755"/>
          </a:xfrm>
          <a:prstGeom prst="rect">
            <a:avLst/>
          </a:prstGeom>
        </p:spPr>
      </p:pic>
    </p:spTree>
  </p:cSld>
  <p:clrMapOvr>
    <a:masterClrMapping/>
  </p:clrMapOvr>
  <p:transition spd="med"/>
</p:sld>
</file>

<file path=ppt/theme/theme1.xml><?xml version="1.0" encoding="utf-8"?>
<a:theme xmlns:a="http://schemas.openxmlformats.org/drawingml/2006/main" name="Whit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2638</Words>
  <Application>WPS 演示</Application>
  <PresentationFormat>自定义</PresentationFormat>
  <Paragraphs>101</Paragraphs>
  <Slides>19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19</vt:i4>
      </vt:variant>
    </vt:vector>
  </HeadingPairs>
  <TitlesOfParts>
    <vt:vector size="28" baseType="lpstr">
      <vt:lpstr>Arial</vt:lpstr>
      <vt:lpstr>宋体</vt:lpstr>
      <vt:lpstr>Wingdings</vt:lpstr>
      <vt:lpstr>Helvetica Light</vt:lpstr>
      <vt:lpstr>Avenir Roman</vt:lpstr>
      <vt:lpstr>Helvetica Light</vt:lpstr>
      <vt:lpstr>微软雅黑</vt:lpstr>
      <vt:lpstr>Segoe Print</vt:lpstr>
      <vt:lpstr>White</vt:lpstr>
      <vt:lpstr>Introduction to Linux  for Bioinformatics</vt:lpstr>
      <vt:lpstr>Natural fit of bioinformatics and Linux </vt:lpstr>
      <vt:lpstr>Natural fit of bioinformatics and Linux </vt:lpstr>
      <vt:lpstr>bioinformatics tools in Linux </vt:lpstr>
      <vt:lpstr>First step: a terminal </vt:lpstr>
      <vt:lpstr>What's in your terminal </vt:lpstr>
      <vt:lpstr>Linux file system </vt:lpstr>
      <vt:lpstr>Check where are you </vt:lpstr>
      <vt:lpstr>Navigating in the file system </vt:lpstr>
      <vt:lpstr>PowerPoint 演示文稿</vt:lpstr>
      <vt:lpstr>PowerPoint 演示文稿</vt:lpstr>
      <vt:lpstr>Connet to our linux server</vt:lpstr>
      <vt:lpstr>Client</vt:lpstr>
      <vt:lpstr>SSH Secure Shell Client </vt:lpstr>
      <vt:lpstr>terminal for mac os</vt:lpstr>
      <vt:lpstr>passwd</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Metagemoics</dc:title>
  <dc:creator>bbru</dc:creator>
  <cp:lastModifiedBy>tongyin</cp:lastModifiedBy>
  <cp:revision>234</cp:revision>
  <dcterms:created xsi:type="dcterms:W3CDTF">2016-02-29T04:33:00Z</dcterms:created>
  <dcterms:modified xsi:type="dcterms:W3CDTF">2017-02-17T12:54:14Z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2052-10.1.0.6206</vt:lpwstr>
  </property>
</Properties>
</file>